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Roca Two Bold" charset="1" panose="00000800000000000000"/>
      <p:regular r:id="rId21"/>
    </p:embeddedFont>
    <p:embeddedFont>
      <p:font typeface="DM Sans" charset="1" panose="00000000000000000000"/>
      <p:regular r:id="rId22"/>
    </p:embeddedFont>
    <p:embeddedFont>
      <p:font typeface="Gordita" charset="1" panose="00000000000000000000"/>
      <p:regular r:id="rId23"/>
    </p:embeddedFont>
    <p:embeddedFont>
      <p:font typeface="DM Sans Bold" charset="1" panose="000000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5.svg" Type="http://schemas.openxmlformats.org/officeDocument/2006/relationships/image"/><Relationship Id="rId2" Target="../media/image49.png" Type="http://schemas.openxmlformats.org/officeDocument/2006/relationships/image"/><Relationship Id="rId3" Target="../media/image50.svg" Type="http://schemas.openxmlformats.org/officeDocument/2006/relationships/image"/><Relationship Id="rId4" Target="../media/image51.png" Type="http://schemas.openxmlformats.org/officeDocument/2006/relationships/image"/><Relationship Id="rId5" Target="../media/image52.svg" Type="http://schemas.openxmlformats.org/officeDocument/2006/relationships/image"/><Relationship Id="rId6" Target="../media/image57.jpe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5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svg" Type="http://schemas.openxmlformats.org/officeDocument/2006/relationships/image"/><Relationship Id="rId4" Target="../media/image46.jpeg" Type="http://schemas.openxmlformats.org/officeDocument/2006/relationships/image"/><Relationship Id="rId5" Target="../media/image60.png" Type="http://schemas.openxmlformats.org/officeDocument/2006/relationships/image"/><Relationship Id="rId6" Target="../media/image61.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 Id="rId3" Target="../media/image63.svg" Type="http://schemas.openxmlformats.org/officeDocument/2006/relationships/image"/><Relationship Id="rId4" Target="../media/image42.jpeg" Type="http://schemas.openxmlformats.org/officeDocument/2006/relationships/image"/><Relationship Id="rId5" Target="../media/image64.png" Type="http://schemas.openxmlformats.org/officeDocument/2006/relationships/image"/><Relationship Id="rId6" Target="../media/image65.svg" Type="http://schemas.openxmlformats.org/officeDocument/2006/relationships/image"/><Relationship Id="rId7" Target="../media/image6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 Id="rId3" Target="../media/image68.svg" Type="http://schemas.openxmlformats.org/officeDocument/2006/relationships/image"/><Relationship Id="rId4" Target="../media/image69.jpeg" Type="http://schemas.openxmlformats.org/officeDocument/2006/relationships/image"/><Relationship Id="rId5" Target="../media/image70.png" Type="http://schemas.openxmlformats.org/officeDocument/2006/relationships/image"/><Relationship Id="rId6" Target="../media/image71.svg" Type="http://schemas.openxmlformats.org/officeDocument/2006/relationships/image"/><Relationship Id="rId7" Target="../media/image72.png" Type="http://schemas.openxmlformats.org/officeDocument/2006/relationships/image"/><Relationship Id="rId8" Target="../media/image73.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4.png" Type="http://schemas.openxmlformats.org/officeDocument/2006/relationships/image"/><Relationship Id="rId11" Target="../media/image75.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svg" Type="http://schemas.openxmlformats.org/officeDocument/2006/relationships/image"/><Relationship Id="rId2" Target="../media/image23.jpe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 Id="rId9" Target="../media/image3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svg" Type="http://schemas.openxmlformats.org/officeDocument/2006/relationships/image"/><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svg" Type="http://schemas.openxmlformats.org/officeDocument/2006/relationships/image"/><Relationship Id="rId2" Target="../media/image42.jpe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 Id="rId9" Target="../media/image3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svg" Type="http://schemas.openxmlformats.org/officeDocument/2006/relationships/image"/><Relationship Id="rId2" Target="../media/image43.jpe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 Id="rId9" Target="../media/image3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46.jpe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5.svg" Type="http://schemas.openxmlformats.org/officeDocument/2006/relationships/image"/><Relationship Id="rId2" Target="../media/image49.png" Type="http://schemas.openxmlformats.org/officeDocument/2006/relationships/image"/><Relationship Id="rId3" Target="../media/image50.svg" Type="http://schemas.openxmlformats.org/officeDocument/2006/relationships/image"/><Relationship Id="rId4" Target="../media/image51.png" Type="http://schemas.openxmlformats.org/officeDocument/2006/relationships/image"/><Relationship Id="rId5" Target="../media/image52.svg" Type="http://schemas.openxmlformats.org/officeDocument/2006/relationships/image"/><Relationship Id="rId6" Target="../media/image53.jpe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5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5.svg" Type="http://schemas.openxmlformats.org/officeDocument/2006/relationships/image"/><Relationship Id="rId2" Target="../media/image49.png" Type="http://schemas.openxmlformats.org/officeDocument/2006/relationships/image"/><Relationship Id="rId3" Target="../media/image50.svg" Type="http://schemas.openxmlformats.org/officeDocument/2006/relationships/image"/><Relationship Id="rId4" Target="../media/image51.png" Type="http://schemas.openxmlformats.org/officeDocument/2006/relationships/image"/><Relationship Id="rId5" Target="../media/image52.svg" Type="http://schemas.openxmlformats.org/officeDocument/2006/relationships/image"/><Relationship Id="rId6" Target="../media/image56.jpe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5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349472" y="6692932"/>
            <a:ext cx="5589055" cy="733322"/>
            <a:chOff x="0" y="0"/>
            <a:chExt cx="1472015" cy="193138"/>
          </a:xfrm>
        </p:grpSpPr>
        <p:sp>
          <p:nvSpPr>
            <p:cNvPr name="Freeform 3" id="3"/>
            <p:cNvSpPr/>
            <p:nvPr/>
          </p:nvSpPr>
          <p:spPr>
            <a:xfrm flipH="false" flipV="false" rot="0">
              <a:off x="0" y="0"/>
              <a:ext cx="1472015" cy="193138"/>
            </a:xfrm>
            <a:custGeom>
              <a:avLst/>
              <a:gdLst/>
              <a:ahLst/>
              <a:cxnLst/>
              <a:rect r="r" b="b" t="t" l="l"/>
              <a:pathLst>
                <a:path h="193138" w="1472015">
                  <a:moveTo>
                    <a:pt x="34630" y="0"/>
                  </a:moveTo>
                  <a:lnTo>
                    <a:pt x="1437385" y="0"/>
                  </a:lnTo>
                  <a:cubicBezTo>
                    <a:pt x="1446569" y="0"/>
                    <a:pt x="1455377" y="3648"/>
                    <a:pt x="1461872" y="10143"/>
                  </a:cubicBezTo>
                  <a:cubicBezTo>
                    <a:pt x="1468366" y="16637"/>
                    <a:pt x="1472015" y="25445"/>
                    <a:pt x="1472015" y="34630"/>
                  </a:cubicBezTo>
                  <a:lnTo>
                    <a:pt x="1472015" y="158508"/>
                  </a:lnTo>
                  <a:cubicBezTo>
                    <a:pt x="1472015" y="167693"/>
                    <a:pt x="1468366" y="176501"/>
                    <a:pt x="1461872" y="182995"/>
                  </a:cubicBezTo>
                  <a:cubicBezTo>
                    <a:pt x="1455377" y="189490"/>
                    <a:pt x="1446569" y="193138"/>
                    <a:pt x="1437385" y="193138"/>
                  </a:cubicBezTo>
                  <a:lnTo>
                    <a:pt x="34630" y="193138"/>
                  </a:lnTo>
                  <a:cubicBezTo>
                    <a:pt x="25445" y="193138"/>
                    <a:pt x="16637" y="189490"/>
                    <a:pt x="10143" y="182995"/>
                  </a:cubicBezTo>
                  <a:cubicBezTo>
                    <a:pt x="3648" y="176501"/>
                    <a:pt x="0" y="167693"/>
                    <a:pt x="0" y="158508"/>
                  </a:cubicBezTo>
                  <a:lnTo>
                    <a:pt x="0" y="34630"/>
                  </a:lnTo>
                  <a:cubicBezTo>
                    <a:pt x="0" y="25445"/>
                    <a:pt x="3648" y="16637"/>
                    <a:pt x="10143" y="10143"/>
                  </a:cubicBezTo>
                  <a:cubicBezTo>
                    <a:pt x="16637" y="3648"/>
                    <a:pt x="25445" y="0"/>
                    <a:pt x="34630" y="0"/>
                  </a:cubicBezTo>
                  <a:close/>
                </a:path>
              </a:pathLst>
            </a:custGeom>
            <a:solidFill>
              <a:srgbClr val="5B8BD2"/>
            </a:solidFill>
          </p:spPr>
        </p:sp>
        <p:sp>
          <p:nvSpPr>
            <p:cNvPr name="TextBox 4" id="4"/>
            <p:cNvSpPr txBox="true"/>
            <p:nvPr/>
          </p:nvSpPr>
          <p:spPr>
            <a:xfrm>
              <a:off x="0" y="-57150"/>
              <a:ext cx="1472015" cy="250288"/>
            </a:xfrm>
            <a:prstGeom prst="rect">
              <a:avLst/>
            </a:prstGeom>
          </p:spPr>
          <p:txBody>
            <a:bodyPr anchor="ctr" rtlCol="false" tIns="50800" lIns="50800" bIns="50800" rIns="50800"/>
            <a:lstStyle/>
            <a:p>
              <a:pPr algn="ctr">
                <a:lnSpc>
                  <a:spcPts val="3502"/>
                </a:lnSpc>
              </a:pPr>
            </a:p>
          </p:txBody>
        </p:sp>
      </p:grpSp>
      <p:sp>
        <p:nvSpPr>
          <p:cNvPr name="Freeform 5" id="5"/>
          <p:cNvSpPr/>
          <p:nvPr/>
        </p:nvSpPr>
        <p:spPr>
          <a:xfrm flipH="false" flipV="false" rot="0">
            <a:off x="0" y="18491"/>
            <a:ext cx="2548621" cy="3180806"/>
          </a:xfrm>
          <a:custGeom>
            <a:avLst/>
            <a:gdLst/>
            <a:ahLst/>
            <a:cxnLst/>
            <a:rect r="r" b="b" t="t" l="l"/>
            <a:pathLst>
              <a:path h="3180806" w="2548621">
                <a:moveTo>
                  <a:pt x="0" y="0"/>
                </a:moveTo>
                <a:lnTo>
                  <a:pt x="2548621" y="0"/>
                </a:lnTo>
                <a:lnTo>
                  <a:pt x="2548621" y="3180806"/>
                </a:lnTo>
                <a:lnTo>
                  <a:pt x="0" y="31808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5604986" y="-204059"/>
            <a:ext cx="3308628" cy="3450981"/>
          </a:xfrm>
          <a:custGeom>
            <a:avLst/>
            <a:gdLst/>
            <a:ahLst/>
            <a:cxnLst/>
            <a:rect r="r" b="b" t="t" l="l"/>
            <a:pathLst>
              <a:path h="3450981" w="3308628">
                <a:moveTo>
                  <a:pt x="3308628" y="0"/>
                </a:moveTo>
                <a:lnTo>
                  <a:pt x="0" y="0"/>
                </a:lnTo>
                <a:lnTo>
                  <a:pt x="0" y="3450981"/>
                </a:lnTo>
                <a:lnTo>
                  <a:pt x="3308628" y="3450981"/>
                </a:lnTo>
                <a:lnTo>
                  <a:pt x="330862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true" rot="0">
            <a:off x="12138769" y="8895736"/>
            <a:ext cx="6149231" cy="1844769"/>
          </a:xfrm>
          <a:custGeom>
            <a:avLst/>
            <a:gdLst/>
            <a:ahLst/>
            <a:cxnLst/>
            <a:rect r="r" b="b" t="t" l="l"/>
            <a:pathLst>
              <a:path h="1844769" w="6149231">
                <a:moveTo>
                  <a:pt x="6149231" y="1844770"/>
                </a:moveTo>
                <a:lnTo>
                  <a:pt x="0" y="1844770"/>
                </a:lnTo>
                <a:lnTo>
                  <a:pt x="0" y="0"/>
                </a:lnTo>
                <a:lnTo>
                  <a:pt x="6149231" y="0"/>
                </a:lnTo>
                <a:lnTo>
                  <a:pt x="6149231" y="184477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true" rot="0">
            <a:off x="0" y="8895736"/>
            <a:ext cx="6149231" cy="1391264"/>
          </a:xfrm>
          <a:custGeom>
            <a:avLst/>
            <a:gdLst/>
            <a:ahLst/>
            <a:cxnLst/>
            <a:rect r="r" b="b" t="t" l="l"/>
            <a:pathLst>
              <a:path h="1391264" w="6149231">
                <a:moveTo>
                  <a:pt x="0" y="1391264"/>
                </a:moveTo>
                <a:lnTo>
                  <a:pt x="6149231" y="1391264"/>
                </a:lnTo>
                <a:lnTo>
                  <a:pt x="6149231" y="0"/>
                </a:lnTo>
                <a:lnTo>
                  <a:pt x="0" y="0"/>
                </a:lnTo>
                <a:lnTo>
                  <a:pt x="0" y="1391264"/>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412851" y="1383692"/>
            <a:ext cx="1393831" cy="1393831"/>
          </a:xfrm>
          <a:custGeom>
            <a:avLst/>
            <a:gdLst/>
            <a:ahLst/>
            <a:cxnLst/>
            <a:rect r="r" b="b" t="t" l="l"/>
            <a:pathLst>
              <a:path h="1393831" w="1393831">
                <a:moveTo>
                  <a:pt x="0" y="0"/>
                </a:moveTo>
                <a:lnTo>
                  <a:pt x="1393831" y="0"/>
                </a:lnTo>
                <a:lnTo>
                  <a:pt x="1393831" y="1393831"/>
                </a:lnTo>
                <a:lnTo>
                  <a:pt x="0" y="1393831"/>
                </a:lnTo>
                <a:lnTo>
                  <a:pt x="0" y="0"/>
                </a:lnTo>
                <a:close/>
              </a:path>
            </a:pathLst>
          </a:custGeom>
          <a:blipFill>
            <a:blip r:embed="rId10"/>
            <a:stretch>
              <a:fillRect l="0" t="0" r="0" b="0"/>
            </a:stretch>
          </a:blipFill>
        </p:spPr>
      </p:sp>
      <p:sp>
        <p:nvSpPr>
          <p:cNvPr name="Freeform 10" id="10"/>
          <p:cNvSpPr/>
          <p:nvPr/>
        </p:nvSpPr>
        <p:spPr>
          <a:xfrm flipH="false" flipV="false" rot="0">
            <a:off x="15344251" y="1521432"/>
            <a:ext cx="1321821" cy="1321821"/>
          </a:xfrm>
          <a:custGeom>
            <a:avLst/>
            <a:gdLst/>
            <a:ahLst/>
            <a:cxnLst/>
            <a:rect r="r" b="b" t="t" l="l"/>
            <a:pathLst>
              <a:path h="1321821" w="1321821">
                <a:moveTo>
                  <a:pt x="0" y="0"/>
                </a:moveTo>
                <a:lnTo>
                  <a:pt x="1321821" y="0"/>
                </a:lnTo>
                <a:lnTo>
                  <a:pt x="1321821" y="1321821"/>
                </a:lnTo>
                <a:lnTo>
                  <a:pt x="0" y="1321821"/>
                </a:lnTo>
                <a:lnTo>
                  <a:pt x="0" y="0"/>
                </a:lnTo>
                <a:close/>
              </a:path>
            </a:pathLst>
          </a:custGeom>
          <a:blipFill>
            <a:blip r:embed="rId11"/>
            <a:stretch>
              <a:fillRect l="0" t="0" r="0" b="0"/>
            </a:stretch>
          </a:blipFill>
        </p:spPr>
      </p:sp>
      <p:sp>
        <p:nvSpPr>
          <p:cNvPr name="TextBox 11" id="11"/>
          <p:cNvSpPr txBox="true"/>
          <p:nvPr/>
        </p:nvSpPr>
        <p:spPr>
          <a:xfrm rot="0">
            <a:off x="554086" y="4451785"/>
            <a:ext cx="17262125" cy="1576070"/>
          </a:xfrm>
          <a:prstGeom prst="rect">
            <a:avLst/>
          </a:prstGeom>
        </p:spPr>
        <p:txBody>
          <a:bodyPr anchor="t" rtlCol="false" tIns="0" lIns="0" bIns="0" rIns="0">
            <a:spAutoFit/>
          </a:bodyPr>
          <a:lstStyle/>
          <a:p>
            <a:pPr algn="ctr">
              <a:lnSpc>
                <a:spcPts val="6160"/>
              </a:lnSpc>
            </a:pPr>
            <a:r>
              <a:rPr lang="en-US" b="true" sz="5600">
                <a:solidFill>
                  <a:srgbClr val="031862"/>
                </a:solidFill>
                <a:latin typeface="Roca Two Bold"/>
                <a:ea typeface="Roca Two Bold"/>
                <a:cs typeface="Roca Two Bold"/>
                <a:sym typeface="Roca Two Bold"/>
              </a:rPr>
              <a:t>EARLY DETECTION OF LUNG CANCER NODULES THROUGH CAPSULE NEURAL NETWORK</a:t>
            </a:r>
          </a:p>
        </p:txBody>
      </p:sp>
      <p:sp>
        <p:nvSpPr>
          <p:cNvPr name="TextBox 12" id="12"/>
          <p:cNvSpPr txBox="true"/>
          <p:nvPr/>
        </p:nvSpPr>
        <p:spPr>
          <a:xfrm rot="0">
            <a:off x="6149231" y="6815139"/>
            <a:ext cx="5989537" cy="431759"/>
          </a:xfrm>
          <a:prstGeom prst="rect">
            <a:avLst/>
          </a:prstGeom>
        </p:spPr>
        <p:txBody>
          <a:bodyPr anchor="t" rtlCol="false" tIns="0" lIns="0" bIns="0" rIns="0">
            <a:spAutoFit/>
          </a:bodyPr>
          <a:lstStyle/>
          <a:p>
            <a:pPr algn="ctr">
              <a:lnSpc>
                <a:spcPts val="3502"/>
              </a:lnSpc>
            </a:pPr>
            <a:r>
              <a:rPr lang="en-US" sz="2501" b="true">
                <a:solidFill>
                  <a:srgbClr val="031862"/>
                </a:solidFill>
                <a:latin typeface="Roca Two Bold"/>
                <a:ea typeface="Roca Two Bold"/>
                <a:cs typeface="Roca Two Bold"/>
                <a:sym typeface="Roca Two Bold"/>
              </a:rPr>
              <a:t>Presented By Aizaz Shabber Khan</a:t>
            </a:r>
          </a:p>
        </p:txBody>
      </p:sp>
      <p:sp>
        <p:nvSpPr>
          <p:cNvPr name="TextBox 13" id="13"/>
          <p:cNvSpPr txBox="true"/>
          <p:nvPr/>
        </p:nvSpPr>
        <p:spPr>
          <a:xfrm rot="0">
            <a:off x="3228456" y="1504119"/>
            <a:ext cx="11696696" cy="969254"/>
          </a:xfrm>
          <a:prstGeom prst="rect">
            <a:avLst/>
          </a:prstGeom>
        </p:spPr>
        <p:txBody>
          <a:bodyPr anchor="t" rtlCol="false" tIns="0" lIns="0" bIns="0" rIns="0">
            <a:spAutoFit/>
          </a:bodyPr>
          <a:lstStyle/>
          <a:p>
            <a:pPr algn="ctr">
              <a:lnSpc>
                <a:spcPts val="8001"/>
              </a:lnSpc>
            </a:pPr>
            <a:r>
              <a:rPr lang="en-US" sz="5715" b="true">
                <a:solidFill>
                  <a:srgbClr val="031862"/>
                </a:solidFill>
                <a:latin typeface="Roca Two Bold"/>
                <a:ea typeface="Roca Two Bold"/>
                <a:cs typeface="Roca Two Bold"/>
                <a:sym typeface="Roca Two Bold"/>
              </a:rPr>
              <a:t>Department of Computer Science </a:t>
            </a:r>
          </a:p>
        </p:txBody>
      </p:sp>
      <p:sp>
        <p:nvSpPr>
          <p:cNvPr name="TextBox 14" id="14"/>
          <p:cNvSpPr txBox="true"/>
          <p:nvPr/>
        </p:nvSpPr>
        <p:spPr>
          <a:xfrm rot="0">
            <a:off x="4687759" y="7930266"/>
            <a:ext cx="8994779" cy="1887855"/>
          </a:xfrm>
          <a:prstGeom prst="rect">
            <a:avLst/>
          </a:prstGeom>
        </p:spPr>
        <p:txBody>
          <a:bodyPr anchor="t" rtlCol="false" tIns="0" lIns="0" bIns="0" rIns="0">
            <a:spAutoFit/>
          </a:bodyPr>
          <a:lstStyle/>
          <a:p>
            <a:pPr algn="ctr">
              <a:lnSpc>
                <a:spcPts val="2520"/>
              </a:lnSpc>
            </a:pPr>
            <a:r>
              <a:rPr lang="en-US" b="true" sz="1800">
                <a:solidFill>
                  <a:srgbClr val="000000"/>
                </a:solidFill>
                <a:latin typeface="Roca Two Bold"/>
                <a:ea typeface="Roca Two Bold"/>
                <a:cs typeface="Roca Two Bold"/>
                <a:sym typeface="Roca Two Bold"/>
              </a:rPr>
              <a:t>Registration No: 2024(S)-MS-DS-06</a:t>
            </a:r>
          </a:p>
          <a:p>
            <a:pPr algn="ctr">
              <a:lnSpc>
                <a:spcPts val="2520"/>
              </a:lnSpc>
            </a:pPr>
            <a:r>
              <a:rPr lang="en-US" b="true" sz="1800">
                <a:solidFill>
                  <a:srgbClr val="000000"/>
                </a:solidFill>
                <a:latin typeface="Roca Two Bold"/>
                <a:ea typeface="Roca Two Bold"/>
                <a:cs typeface="Roca Two Bold"/>
                <a:sym typeface="Roca Two Bold"/>
              </a:rPr>
              <a:t>Full Time: Yes </a:t>
            </a:r>
          </a:p>
          <a:p>
            <a:pPr algn="ctr">
              <a:lnSpc>
                <a:spcPts val="2520"/>
              </a:lnSpc>
            </a:pPr>
            <a:r>
              <a:rPr lang="en-US" b="true" sz="1800">
                <a:solidFill>
                  <a:srgbClr val="000000"/>
                </a:solidFill>
                <a:latin typeface="Roca Two Bold"/>
                <a:ea typeface="Roca Two Bold"/>
                <a:cs typeface="Roca Two Bold"/>
                <a:sym typeface="Roca Two Bold"/>
              </a:rPr>
              <a:t> </a:t>
            </a:r>
          </a:p>
          <a:p>
            <a:pPr algn="ctr">
              <a:lnSpc>
                <a:spcPts val="2520"/>
              </a:lnSpc>
            </a:pPr>
            <a:r>
              <a:rPr lang="en-US" b="true" sz="1800">
                <a:solidFill>
                  <a:srgbClr val="000000"/>
                </a:solidFill>
                <a:latin typeface="Roca Two Bold"/>
                <a:ea typeface="Roca Two Bold"/>
                <a:cs typeface="Roca Two Bold"/>
                <a:sym typeface="Roca Two Bold"/>
              </a:rPr>
              <a:t>Supervisor: Dr Ayesha Altaf </a:t>
            </a:r>
          </a:p>
          <a:p>
            <a:pPr algn="ctr">
              <a:lnSpc>
                <a:spcPts val="2520"/>
              </a:lnSpc>
            </a:pPr>
            <a:r>
              <a:rPr lang="en-US" b="true" sz="1800">
                <a:solidFill>
                  <a:srgbClr val="000000"/>
                </a:solidFill>
                <a:latin typeface="Roca Two Bold"/>
                <a:ea typeface="Roca Two Bold"/>
                <a:cs typeface="Roca Two Bold"/>
                <a:sym typeface="Roca Two Bold"/>
              </a:rPr>
              <a:t>Department: Data Science </a:t>
            </a:r>
          </a:p>
          <a:p>
            <a:pPr algn="ctr">
              <a:lnSpc>
                <a:spcPts val="2520"/>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015678" y="8458025"/>
            <a:ext cx="7425813" cy="3657950"/>
          </a:xfrm>
          <a:custGeom>
            <a:avLst/>
            <a:gdLst/>
            <a:ahLst/>
            <a:cxnLst/>
            <a:rect r="r" b="b" t="t" l="l"/>
            <a:pathLst>
              <a:path h="3657950" w="7425813">
                <a:moveTo>
                  <a:pt x="0" y="0"/>
                </a:moveTo>
                <a:lnTo>
                  <a:pt x="7425812" y="0"/>
                </a:lnTo>
                <a:lnTo>
                  <a:pt x="7425812" y="3657950"/>
                </a:lnTo>
                <a:lnTo>
                  <a:pt x="0" y="3657950"/>
                </a:lnTo>
                <a:lnTo>
                  <a:pt x="0" y="0"/>
                </a:lnTo>
                <a:close/>
              </a:path>
            </a:pathLst>
          </a:custGeom>
          <a:blipFill>
            <a:blip r:embed="rId2">
              <a:extLst>
                <a:ext uri="{96DAC541-7B7A-43D3-8B79-37D633B846F1}">
                  <asvg:svgBlip xmlns:asvg="http://schemas.microsoft.com/office/drawing/2016/SVG/main" r:embed="rId3"/>
                </a:ext>
              </a:extLst>
            </a:blip>
            <a:stretch>
              <a:fillRect l="0" t="-24086" r="0" b="0"/>
            </a:stretch>
          </a:blipFill>
        </p:spPr>
      </p:sp>
      <p:sp>
        <p:nvSpPr>
          <p:cNvPr name="Freeform 3" id="3"/>
          <p:cNvSpPr/>
          <p:nvPr/>
        </p:nvSpPr>
        <p:spPr>
          <a:xfrm flipH="false" flipV="false" rot="0">
            <a:off x="-3856383" y="7479932"/>
            <a:ext cx="7712766" cy="3196934"/>
          </a:xfrm>
          <a:custGeom>
            <a:avLst/>
            <a:gdLst/>
            <a:ahLst/>
            <a:cxnLst/>
            <a:rect r="r" b="b" t="t" l="l"/>
            <a:pathLst>
              <a:path h="3196934" w="7712766">
                <a:moveTo>
                  <a:pt x="0" y="0"/>
                </a:moveTo>
                <a:lnTo>
                  <a:pt x="7712766" y="0"/>
                </a:lnTo>
                <a:lnTo>
                  <a:pt x="7712766" y="3196935"/>
                </a:lnTo>
                <a:lnTo>
                  <a:pt x="0" y="3196935"/>
                </a:lnTo>
                <a:lnTo>
                  <a:pt x="0" y="0"/>
                </a:lnTo>
                <a:close/>
              </a:path>
            </a:pathLst>
          </a:custGeom>
          <a:blipFill>
            <a:blip r:embed="rId4">
              <a:extLst>
                <a:ext uri="{96DAC541-7B7A-43D3-8B79-37D633B846F1}">
                  <asvg:svgBlip xmlns:asvg="http://schemas.microsoft.com/office/drawing/2016/SVG/main" r:embed="rId5"/>
                </a:ext>
              </a:extLst>
            </a:blip>
            <a:stretch>
              <a:fillRect l="0" t="-15199" r="0" b="0"/>
            </a:stretch>
          </a:blipFill>
        </p:spPr>
      </p:sp>
      <p:grpSp>
        <p:nvGrpSpPr>
          <p:cNvPr name="Group 4" id="4"/>
          <p:cNvGrpSpPr/>
          <p:nvPr/>
        </p:nvGrpSpPr>
        <p:grpSpPr>
          <a:xfrm rot="0">
            <a:off x="1405251" y="3840644"/>
            <a:ext cx="6834340" cy="4994800"/>
            <a:chOff x="0" y="0"/>
            <a:chExt cx="1058818" cy="773825"/>
          </a:xfrm>
        </p:grpSpPr>
        <p:sp>
          <p:nvSpPr>
            <p:cNvPr name="Freeform 5" id="5"/>
            <p:cNvSpPr/>
            <p:nvPr/>
          </p:nvSpPr>
          <p:spPr>
            <a:xfrm flipH="false" flipV="false" rot="0">
              <a:off x="0" y="0"/>
              <a:ext cx="1058818" cy="773825"/>
            </a:xfrm>
            <a:custGeom>
              <a:avLst/>
              <a:gdLst/>
              <a:ahLst/>
              <a:cxnLst/>
              <a:rect r="r" b="b" t="t" l="l"/>
              <a:pathLst>
                <a:path h="773825" w="1058818">
                  <a:moveTo>
                    <a:pt x="26054" y="0"/>
                  </a:moveTo>
                  <a:lnTo>
                    <a:pt x="1032764" y="0"/>
                  </a:lnTo>
                  <a:cubicBezTo>
                    <a:pt x="1039674" y="0"/>
                    <a:pt x="1046301" y="2745"/>
                    <a:pt x="1051187" y="7631"/>
                  </a:cubicBezTo>
                  <a:cubicBezTo>
                    <a:pt x="1056073" y="12517"/>
                    <a:pt x="1058818" y="19144"/>
                    <a:pt x="1058818" y="26054"/>
                  </a:cubicBezTo>
                  <a:lnTo>
                    <a:pt x="1058818" y="747771"/>
                  </a:lnTo>
                  <a:cubicBezTo>
                    <a:pt x="1058818" y="754681"/>
                    <a:pt x="1056073" y="761308"/>
                    <a:pt x="1051187" y="766194"/>
                  </a:cubicBezTo>
                  <a:cubicBezTo>
                    <a:pt x="1046301" y="771080"/>
                    <a:pt x="1039674" y="773825"/>
                    <a:pt x="1032764" y="773825"/>
                  </a:cubicBezTo>
                  <a:lnTo>
                    <a:pt x="26054" y="773825"/>
                  </a:lnTo>
                  <a:cubicBezTo>
                    <a:pt x="19144" y="773825"/>
                    <a:pt x="12517" y="771080"/>
                    <a:pt x="7631" y="766194"/>
                  </a:cubicBezTo>
                  <a:cubicBezTo>
                    <a:pt x="2745" y="761308"/>
                    <a:pt x="0" y="754681"/>
                    <a:pt x="0" y="747771"/>
                  </a:cubicBezTo>
                  <a:lnTo>
                    <a:pt x="0" y="26054"/>
                  </a:lnTo>
                  <a:cubicBezTo>
                    <a:pt x="0" y="19144"/>
                    <a:pt x="2745" y="12517"/>
                    <a:pt x="7631" y="7631"/>
                  </a:cubicBezTo>
                  <a:cubicBezTo>
                    <a:pt x="12517" y="2745"/>
                    <a:pt x="19144" y="0"/>
                    <a:pt x="26054" y="0"/>
                  </a:cubicBezTo>
                  <a:close/>
                </a:path>
              </a:pathLst>
            </a:custGeom>
            <a:blipFill>
              <a:blip r:embed="rId6"/>
              <a:stretch>
                <a:fillRect l="-4847" t="0" r="-4847" b="0"/>
              </a:stretch>
            </a:blipFill>
          </p:spPr>
        </p:sp>
      </p:grpSp>
      <p:sp>
        <p:nvSpPr>
          <p:cNvPr name="Freeform 6" id="6"/>
          <p:cNvSpPr/>
          <p:nvPr/>
        </p:nvSpPr>
        <p:spPr>
          <a:xfrm flipH="true" flipV="false" rot="0">
            <a:off x="14050213" y="-111221"/>
            <a:ext cx="4678372" cy="1286552"/>
          </a:xfrm>
          <a:custGeom>
            <a:avLst/>
            <a:gdLst/>
            <a:ahLst/>
            <a:cxnLst/>
            <a:rect r="r" b="b" t="t" l="l"/>
            <a:pathLst>
              <a:path h="1286552" w="4678372">
                <a:moveTo>
                  <a:pt x="4678371" y="0"/>
                </a:moveTo>
                <a:lnTo>
                  <a:pt x="0" y="0"/>
                </a:lnTo>
                <a:lnTo>
                  <a:pt x="0" y="1286552"/>
                </a:lnTo>
                <a:lnTo>
                  <a:pt x="4678371" y="1286552"/>
                </a:lnTo>
                <a:lnTo>
                  <a:pt x="4678371"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850998" y="-1883557"/>
            <a:ext cx="4073652" cy="4114800"/>
          </a:xfrm>
          <a:custGeom>
            <a:avLst/>
            <a:gdLst/>
            <a:ahLst/>
            <a:cxnLst/>
            <a:rect r="r" b="b" t="t" l="l"/>
            <a:pathLst>
              <a:path h="4114800" w="4073652">
                <a:moveTo>
                  <a:pt x="0" y="0"/>
                </a:moveTo>
                <a:lnTo>
                  <a:pt x="4073652" y="0"/>
                </a:lnTo>
                <a:lnTo>
                  <a:pt x="4073652"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1405251" y="1541950"/>
            <a:ext cx="15626164" cy="1302386"/>
          </a:xfrm>
          <a:prstGeom prst="rect">
            <a:avLst/>
          </a:prstGeom>
        </p:spPr>
        <p:txBody>
          <a:bodyPr anchor="t" rtlCol="false" tIns="0" lIns="0" bIns="0" rIns="0">
            <a:spAutoFit/>
          </a:bodyPr>
          <a:lstStyle/>
          <a:p>
            <a:pPr algn="l">
              <a:lnSpc>
                <a:spcPts val="10639"/>
              </a:lnSpc>
            </a:pPr>
            <a:r>
              <a:rPr lang="en-US" sz="7599" b="true">
                <a:solidFill>
                  <a:srgbClr val="031862"/>
                </a:solidFill>
                <a:latin typeface="Roca Two Bold"/>
                <a:ea typeface="Roca Two Bold"/>
                <a:cs typeface="Roca Two Bold"/>
                <a:sym typeface="Roca Two Bold"/>
              </a:rPr>
              <a:t>Capsule Network Architecture</a:t>
            </a:r>
          </a:p>
        </p:txBody>
      </p:sp>
      <p:sp>
        <p:nvSpPr>
          <p:cNvPr name="TextBox 9" id="9"/>
          <p:cNvSpPr txBox="true"/>
          <p:nvPr/>
        </p:nvSpPr>
        <p:spPr>
          <a:xfrm rot="0">
            <a:off x="8467476" y="3097741"/>
            <a:ext cx="8791824" cy="5980658"/>
          </a:xfrm>
          <a:prstGeom prst="rect">
            <a:avLst/>
          </a:prstGeom>
        </p:spPr>
        <p:txBody>
          <a:bodyPr anchor="t" rtlCol="false" tIns="0" lIns="0" bIns="0" rIns="0">
            <a:spAutoFit/>
          </a:bodyPr>
          <a:lstStyle/>
          <a:p>
            <a:pPr algn="l">
              <a:lnSpc>
                <a:spcPts val="5307"/>
              </a:lnSpc>
            </a:pPr>
            <a:r>
              <a:rPr lang="en-US" sz="3791" b="true">
                <a:solidFill>
                  <a:srgbClr val="031862"/>
                </a:solidFill>
                <a:latin typeface="DM Sans Bold"/>
                <a:ea typeface="DM Sans Bold"/>
                <a:cs typeface="DM Sans Bold"/>
                <a:sym typeface="DM Sans Bold"/>
              </a:rPr>
              <a:t>3 Architectures:</a:t>
            </a:r>
          </a:p>
          <a:p>
            <a:pPr algn="l" marL="818479" indent="-409240" lvl="1">
              <a:lnSpc>
                <a:spcPts val="5307"/>
              </a:lnSpc>
              <a:buAutoNum type="arabicPeriod" startAt="1"/>
            </a:pPr>
            <a:r>
              <a:rPr lang="en-US" sz="3791">
                <a:solidFill>
                  <a:srgbClr val="031862"/>
                </a:solidFill>
                <a:latin typeface="DM Sans"/>
                <a:ea typeface="DM Sans"/>
                <a:cs typeface="DM Sans"/>
                <a:sym typeface="DM Sans"/>
              </a:rPr>
              <a:t>Basic CapsNet (32 primary capsules)</a:t>
            </a:r>
          </a:p>
          <a:p>
            <a:pPr algn="l" marL="818479" indent="-409240" lvl="1">
              <a:lnSpc>
                <a:spcPts val="5307"/>
              </a:lnSpc>
              <a:buAutoNum type="arabicPeriod" startAt="1"/>
            </a:pPr>
            <a:r>
              <a:rPr lang="en-US" sz="3791">
                <a:solidFill>
                  <a:srgbClr val="031862"/>
                </a:solidFill>
                <a:latin typeface="DM Sans"/>
                <a:ea typeface="DM Sans"/>
                <a:cs typeface="DM Sans"/>
                <a:sym typeface="DM Sans"/>
              </a:rPr>
              <a:t>Enhanced CapsNet (64 capsules, regularization)</a:t>
            </a:r>
          </a:p>
          <a:p>
            <a:pPr algn="l" marL="818479" indent="-409240" lvl="1">
              <a:lnSpc>
                <a:spcPts val="5307"/>
              </a:lnSpc>
              <a:buAutoNum type="arabicPeriod" startAt="1"/>
            </a:pPr>
            <a:r>
              <a:rPr lang="en-US" sz="3791">
                <a:solidFill>
                  <a:srgbClr val="031862"/>
                </a:solidFill>
                <a:latin typeface="DM Sans"/>
                <a:ea typeface="DM Sans"/>
                <a:cs typeface="DM Sans"/>
                <a:sym typeface="DM Sans"/>
              </a:rPr>
              <a:t>Advanced CapsNet (optimized parameters)</a:t>
            </a:r>
          </a:p>
          <a:p>
            <a:pPr algn="l">
              <a:lnSpc>
                <a:spcPts val="5307"/>
              </a:lnSpc>
            </a:pPr>
            <a:r>
              <a:rPr lang="en-US" sz="3791">
                <a:solidFill>
                  <a:srgbClr val="031862"/>
                </a:solidFill>
                <a:latin typeface="DM Sans"/>
                <a:ea typeface="DM Sans"/>
                <a:cs typeface="DM Sans"/>
                <a:sym typeface="DM Sans"/>
              </a:rPr>
              <a:t>Encoder-decoder design with dynamic routing.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9698353" y="-3641824"/>
            <a:ext cx="5593047" cy="7891424"/>
          </a:xfrm>
          <a:custGeom>
            <a:avLst/>
            <a:gdLst/>
            <a:ahLst/>
            <a:cxnLst/>
            <a:rect r="r" b="b" t="t" l="l"/>
            <a:pathLst>
              <a:path h="7891424" w="5593047">
                <a:moveTo>
                  <a:pt x="0" y="0"/>
                </a:moveTo>
                <a:lnTo>
                  <a:pt x="5593047" y="0"/>
                </a:lnTo>
                <a:lnTo>
                  <a:pt x="5593047" y="7891424"/>
                </a:lnTo>
                <a:lnTo>
                  <a:pt x="0" y="78914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341438" y="2929267"/>
            <a:ext cx="6051404" cy="4500428"/>
            <a:chOff x="0" y="0"/>
            <a:chExt cx="937521" cy="697234"/>
          </a:xfrm>
        </p:grpSpPr>
        <p:sp>
          <p:nvSpPr>
            <p:cNvPr name="Freeform 4" id="4"/>
            <p:cNvSpPr/>
            <p:nvPr/>
          </p:nvSpPr>
          <p:spPr>
            <a:xfrm flipH="false" flipV="false" rot="0">
              <a:off x="0" y="0"/>
              <a:ext cx="937521" cy="697234"/>
            </a:xfrm>
            <a:custGeom>
              <a:avLst/>
              <a:gdLst/>
              <a:ahLst/>
              <a:cxnLst/>
              <a:rect r="r" b="b" t="t" l="l"/>
              <a:pathLst>
                <a:path h="697234" w="937521">
                  <a:moveTo>
                    <a:pt x="52454" y="0"/>
                  </a:moveTo>
                  <a:lnTo>
                    <a:pt x="885067" y="0"/>
                  </a:lnTo>
                  <a:cubicBezTo>
                    <a:pt x="914036" y="0"/>
                    <a:pt x="937521" y="23484"/>
                    <a:pt x="937521" y="52454"/>
                  </a:cubicBezTo>
                  <a:lnTo>
                    <a:pt x="937521" y="644780"/>
                  </a:lnTo>
                  <a:cubicBezTo>
                    <a:pt x="937521" y="658692"/>
                    <a:pt x="931994" y="672034"/>
                    <a:pt x="922157" y="681871"/>
                  </a:cubicBezTo>
                  <a:cubicBezTo>
                    <a:pt x="912320" y="691708"/>
                    <a:pt x="898979" y="697234"/>
                    <a:pt x="885067" y="697234"/>
                  </a:cubicBezTo>
                  <a:lnTo>
                    <a:pt x="52454" y="697234"/>
                  </a:lnTo>
                  <a:cubicBezTo>
                    <a:pt x="38542" y="697234"/>
                    <a:pt x="25200" y="691708"/>
                    <a:pt x="15363" y="681871"/>
                  </a:cubicBezTo>
                  <a:cubicBezTo>
                    <a:pt x="5526" y="672034"/>
                    <a:pt x="0" y="658692"/>
                    <a:pt x="0" y="644780"/>
                  </a:cubicBezTo>
                  <a:lnTo>
                    <a:pt x="0" y="52454"/>
                  </a:lnTo>
                  <a:cubicBezTo>
                    <a:pt x="0" y="38542"/>
                    <a:pt x="5526" y="25200"/>
                    <a:pt x="15363" y="15363"/>
                  </a:cubicBezTo>
                  <a:cubicBezTo>
                    <a:pt x="25200" y="5526"/>
                    <a:pt x="38542" y="0"/>
                    <a:pt x="52454" y="0"/>
                  </a:cubicBezTo>
                  <a:close/>
                </a:path>
              </a:pathLst>
            </a:custGeom>
            <a:blipFill>
              <a:blip r:embed="rId4"/>
              <a:stretch>
                <a:fillRect l="-5812" t="0" r="-5812" b="0"/>
              </a:stretch>
            </a:blipFill>
          </p:spPr>
        </p:sp>
      </p:grpSp>
      <p:sp>
        <p:nvSpPr>
          <p:cNvPr name="Freeform 5" id="5"/>
          <p:cNvSpPr/>
          <p:nvPr/>
        </p:nvSpPr>
        <p:spPr>
          <a:xfrm flipH="false" flipV="true" rot="0">
            <a:off x="-3026935" y="7429696"/>
            <a:ext cx="8111270" cy="3467568"/>
          </a:xfrm>
          <a:custGeom>
            <a:avLst/>
            <a:gdLst/>
            <a:ahLst/>
            <a:cxnLst/>
            <a:rect r="r" b="b" t="t" l="l"/>
            <a:pathLst>
              <a:path h="3467568" w="8111270">
                <a:moveTo>
                  <a:pt x="0" y="3467568"/>
                </a:moveTo>
                <a:lnTo>
                  <a:pt x="8111270" y="3467568"/>
                </a:lnTo>
                <a:lnTo>
                  <a:pt x="8111270" y="0"/>
                </a:lnTo>
                <a:lnTo>
                  <a:pt x="0" y="0"/>
                </a:lnTo>
                <a:lnTo>
                  <a:pt x="0" y="3467568"/>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405251" y="1894375"/>
            <a:ext cx="9275491" cy="1809749"/>
          </a:xfrm>
          <a:prstGeom prst="rect">
            <a:avLst/>
          </a:prstGeom>
        </p:spPr>
        <p:txBody>
          <a:bodyPr anchor="t" rtlCol="false" tIns="0" lIns="0" bIns="0" rIns="0">
            <a:spAutoFit/>
          </a:bodyPr>
          <a:lstStyle/>
          <a:p>
            <a:pPr algn="l">
              <a:lnSpc>
                <a:spcPts val="6974"/>
              </a:lnSpc>
            </a:pPr>
            <a:r>
              <a:rPr lang="en-US" sz="7499" b="true">
                <a:solidFill>
                  <a:srgbClr val="031862"/>
                </a:solidFill>
                <a:latin typeface="Roca Two Bold"/>
                <a:ea typeface="Roca Two Bold"/>
                <a:cs typeface="Roca Two Bold"/>
                <a:sym typeface="Roca Two Bold"/>
              </a:rPr>
              <a:t>Utilization of Research Results</a:t>
            </a:r>
          </a:p>
        </p:txBody>
      </p:sp>
      <p:sp>
        <p:nvSpPr>
          <p:cNvPr name="TextBox 7" id="7"/>
          <p:cNvSpPr txBox="true"/>
          <p:nvPr/>
        </p:nvSpPr>
        <p:spPr>
          <a:xfrm rot="0">
            <a:off x="1405251" y="3993047"/>
            <a:ext cx="9730444" cy="3245485"/>
          </a:xfrm>
          <a:prstGeom prst="rect">
            <a:avLst/>
          </a:prstGeom>
        </p:spPr>
        <p:txBody>
          <a:bodyPr anchor="t" rtlCol="false" tIns="0" lIns="0" bIns="0" rIns="0">
            <a:spAutoFit/>
          </a:bodyPr>
          <a:lstStyle/>
          <a:p>
            <a:pPr algn="just" marL="669286" indent="-334643" lvl="1">
              <a:lnSpc>
                <a:spcPts val="4339"/>
              </a:lnSpc>
              <a:buFont typeface="Arial"/>
              <a:buChar char="•"/>
            </a:pPr>
            <a:r>
              <a:rPr lang="en-US" sz="3099">
                <a:solidFill>
                  <a:srgbClr val="031862"/>
                </a:solidFill>
                <a:latin typeface="DM Sans"/>
                <a:ea typeface="DM Sans"/>
                <a:cs typeface="DM Sans"/>
                <a:sym typeface="DM Sans"/>
              </a:rPr>
              <a:t>AI-driven healthcare systems for early detection.</a:t>
            </a:r>
          </a:p>
          <a:p>
            <a:pPr algn="just" marL="669286" indent="-334643" lvl="1">
              <a:lnSpc>
                <a:spcPts val="4339"/>
              </a:lnSpc>
              <a:buFont typeface="Arial"/>
              <a:buChar char="•"/>
            </a:pPr>
            <a:r>
              <a:rPr lang="en-US" sz="3099">
                <a:solidFill>
                  <a:srgbClr val="031862"/>
                </a:solidFill>
                <a:latin typeface="DM Sans"/>
                <a:ea typeface="DM Sans"/>
                <a:cs typeface="DM Sans"/>
                <a:sym typeface="DM Sans"/>
              </a:rPr>
              <a:t>Integration in automated screening programs.</a:t>
            </a:r>
          </a:p>
          <a:p>
            <a:pPr algn="just" marL="669286" indent="-334643" lvl="1">
              <a:lnSpc>
                <a:spcPts val="4339"/>
              </a:lnSpc>
              <a:buFont typeface="Arial"/>
              <a:buChar char="•"/>
            </a:pPr>
            <a:r>
              <a:rPr lang="en-US" sz="3099">
                <a:solidFill>
                  <a:srgbClr val="031862"/>
                </a:solidFill>
                <a:latin typeface="DM Sans"/>
                <a:ea typeface="DM Sans"/>
                <a:cs typeface="DM Sans"/>
                <a:sym typeface="DM Sans"/>
              </a:rPr>
              <a:t>Benefits: improved accuracy, reduced false positives.</a:t>
            </a:r>
          </a:p>
          <a:p>
            <a:pPr algn="just" marL="669286" indent="-334643" lvl="1">
              <a:lnSpc>
                <a:spcPts val="4339"/>
              </a:lnSpc>
              <a:buFont typeface="Arial"/>
              <a:buChar char="•"/>
            </a:pPr>
            <a:r>
              <a:rPr lang="en-US" sz="3099">
                <a:solidFill>
                  <a:srgbClr val="031862"/>
                </a:solidFill>
                <a:latin typeface="DM Sans"/>
                <a:ea typeface="DM Sans"/>
                <a:cs typeface="DM Sans"/>
                <a:sym typeface="DM Sans"/>
              </a:rPr>
              <a:t>Contribution to AI and medical research communities.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1493840" y="5489049"/>
            <a:ext cx="10769287" cy="7538501"/>
          </a:xfrm>
          <a:custGeom>
            <a:avLst/>
            <a:gdLst/>
            <a:ahLst/>
            <a:cxnLst/>
            <a:rect r="r" b="b" t="t" l="l"/>
            <a:pathLst>
              <a:path h="7538501" w="10769287">
                <a:moveTo>
                  <a:pt x="0" y="0"/>
                </a:moveTo>
                <a:lnTo>
                  <a:pt x="10769287" y="0"/>
                </a:lnTo>
                <a:lnTo>
                  <a:pt x="10769287" y="7538502"/>
                </a:lnTo>
                <a:lnTo>
                  <a:pt x="0" y="75385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215675" y="2095326"/>
            <a:ext cx="5986984" cy="5490764"/>
            <a:chOff x="0" y="0"/>
            <a:chExt cx="1122497" cy="1029461"/>
          </a:xfrm>
        </p:grpSpPr>
        <p:sp>
          <p:nvSpPr>
            <p:cNvPr name="Freeform 4" id="4"/>
            <p:cNvSpPr/>
            <p:nvPr/>
          </p:nvSpPr>
          <p:spPr>
            <a:xfrm flipH="false" flipV="false" rot="0">
              <a:off x="0" y="0"/>
              <a:ext cx="1122497" cy="1029461"/>
            </a:xfrm>
            <a:custGeom>
              <a:avLst/>
              <a:gdLst/>
              <a:ahLst/>
              <a:cxnLst/>
              <a:rect r="r" b="b" t="t" l="l"/>
              <a:pathLst>
                <a:path h="1029461" w="1122497">
                  <a:moveTo>
                    <a:pt x="53018" y="0"/>
                  </a:moveTo>
                  <a:lnTo>
                    <a:pt x="1069479" y="0"/>
                  </a:lnTo>
                  <a:cubicBezTo>
                    <a:pt x="1083540" y="0"/>
                    <a:pt x="1097026" y="5586"/>
                    <a:pt x="1106969" y="15529"/>
                  </a:cubicBezTo>
                  <a:cubicBezTo>
                    <a:pt x="1116911" y="25471"/>
                    <a:pt x="1122497" y="38957"/>
                    <a:pt x="1122497" y="53018"/>
                  </a:cubicBezTo>
                  <a:lnTo>
                    <a:pt x="1122497" y="976443"/>
                  </a:lnTo>
                  <a:cubicBezTo>
                    <a:pt x="1122497" y="1005724"/>
                    <a:pt x="1098760" y="1029461"/>
                    <a:pt x="1069479" y="1029461"/>
                  </a:cubicBezTo>
                  <a:lnTo>
                    <a:pt x="53018" y="1029461"/>
                  </a:lnTo>
                  <a:cubicBezTo>
                    <a:pt x="38957" y="1029461"/>
                    <a:pt x="25471" y="1023875"/>
                    <a:pt x="15529" y="1013932"/>
                  </a:cubicBezTo>
                  <a:cubicBezTo>
                    <a:pt x="5586" y="1003990"/>
                    <a:pt x="0" y="990504"/>
                    <a:pt x="0" y="976443"/>
                  </a:cubicBezTo>
                  <a:lnTo>
                    <a:pt x="0" y="53018"/>
                  </a:lnTo>
                  <a:cubicBezTo>
                    <a:pt x="0" y="38957"/>
                    <a:pt x="5586" y="25471"/>
                    <a:pt x="15529" y="15529"/>
                  </a:cubicBezTo>
                  <a:cubicBezTo>
                    <a:pt x="25471" y="5586"/>
                    <a:pt x="38957" y="0"/>
                    <a:pt x="53018" y="0"/>
                  </a:cubicBezTo>
                  <a:close/>
                </a:path>
              </a:pathLst>
            </a:custGeom>
            <a:blipFill>
              <a:blip r:embed="rId4"/>
              <a:stretch>
                <a:fillRect l="-11141" t="0" r="-11141" b="0"/>
              </a:stretch>
            </a:blipFill>
          </p:spPr>
        </p:sp>
      </p:grpSp>
      <p:sp>
        <p:nvSpPr>
          <p:cNvPr name="Freeform 5" id="5"/>
          <p:cNvSpPr/>
          <p:nvPr/>
        </p:nvSpPr>
        <p:spPr>
          <a:xfrm flipH="false" flipV="false" rot="0">
            <a:off x="-2674806" y="8615425"/>
            <a:ext cx="6788123" cy="1671575"/>
          </a:xfrm>
          <a:custGeom>
            <a:avLst/>
            <a:gdLst/>
            <a:ahLst/>
            <a:cxnLst/>
            <a:rect r="r" b="b" t="t" l="l"/>
            <a:pathLst>
              <a:path h="1671575" w="6788123">
                <a:moveTo>
                  <a:pt x="0" y="0"/>
                </a:moveTo>
                <a:lnTo>
                  <a:pt x="6788123" y="0"/>
                </a:lnTo>
                <a:lnTo>
                  <a:pt x="6788123" y="1671575"/>
                </a:lnTo>
                <a:lnTo>
                  <a:pt x="0" y="16715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7042800" y="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7"/>
            <a:stretch>
              <a:fillRect l="0" t="0" r="0" b="0"/>
            </a:stretch>
          </a:blipFill>
        </p:spPr>
      </p:sp>
      <p:sp>
        <p:nvSpPr>
          <p:cNvPr name="TextBox 7" id="7"/>
          <p:cNvSpPr txBox="true"/>
          <p:nvPr/>
        </p:nvSpPr>
        <p:spPr>
          <a:xfrm rot="0">
            <a:off x="1405251" y="1541950"/>
            <a:ext cx="9810423" cy="1302386"/>
          </a:xfrm>
          <a:prstGeom prst="rect">
            <a:avLst/>
          </a:prstGeom>
        </p:spPr>
        <p:txBody>
          <a:bodyPr anchor="t" rtlCol="false" tIns="0" lIns="0" bIns="0" rIns="0">
            <a:spAutoFit/>
          </a:bodyPr>
          <a:lstStyle/>
          <a:p>
            <a:pPr algn="l">
              <a:lnSpc>
                <a:spcPts val="10639"/>
              </a:lnSpc>
            </a:pPr>
            <a:r>
              <a:rPr lang="en-US" sz="7599" b="true">
                <a:solidFill>
                  <a:srgbClr val="031862"/>
                </a:solidFill>
                <a:latin typeface="Roca Two Bold"/>
                <a:ea typeface="Roca Two Bold"/>
                <a:cs typeface="Roca Two Bold"/>
                <a:sym typeface="Roca Two Bold"/>
              </a:rPr>
              <a:t>Research Outcomes</a:t>
            </a:r>
          </a:p>
        </p:txBody>
      </p:sp>
      <p:sp>
        <p:nvSpPr>
          <p:cNvPr name="TextBox 8" id="8"/>
          <p:cNvSpPr txBox="true"/>
          <p:nvPr/>
        </p:nvSpPr>
        <p:spPr>
          <a:xfrm rot="0">
            <a:off x="1405251" y="3244361"/>
            <a:ext cx="8867701" cy="3804285"/>
          </a:xfrm>
          <a:prstGeom prst="rect">
            <a:avLst/>
          </a:prstGeom>
        </p:spPr>
        <p:txBody>
          <a:bodyPr anchor="t" rtlCol="false" tIns="0" lIns="0" bIns="0" rIns="0">
            <a:spAutoFit/>
          </a:bodyPr>
          <a:lstStyle/>
          <a:p>
            <a:pPr algn="l" marL="777240" indent="-388620" lvl="1">
              <a:lnSpc>
                <a:spcPts val="5040"/>
              </a:lnSpc>
              <a:buFont typeface="Arial"/>
              <a:buChar char="•"/>
            </a:pPr>
            <a:r>
              <a:rPr lang="en-US" sz="3600">
                <a:solidFill>
                  <a:srgbClr val="031862"/>
                </a:solidFill>
                <a:latin typeface="DM Sans"/>
                <a:ea typeface="DM Sans"/>
                <a:cs typeface="DM Sans"/>
                <a:sym typeface="DM Sans"/>
              </a:rPr>
              <a:t>Three optimized CapsNet architectures.</a:t>
            </a:r>
          </a:p>
          <a:p>
            <a:pPr algn="l" marL="777240" indent="-388620" lvl="1">
              <a:lnSpc>
                <a:spcPts val="5040"/>
              </a:lnSpc>
              <a:buFont typeface="Arial"/>
              <a:buChar char="•"/>
            </a:pPr>
            <a:r>
              <a:rPr lang="en-US" sz="3600">
                <a:solidFill>
                  <a:srgbClr val="031862"/>
                </a:solidFill>
                <a:latin typeface="DM Sans"/>
                <a:ea typeface="DM Sans"/>
                <a:cs typeface="DM Sans"/>
                <a:sym typeface="DM Sans"/>
              </a:rPr>
              <a:t>Enhanced performance over CNNs.</a:t>
            </a:r>
          </a:p>
          <a:p>
            <a:pPr algn="l" marL="777240" indent="-388620" lvl="1">
              <a:lnSpc>
                <a:spcPts val="5040"/>
              </a:lnSpc>
              <a:buFont typeface="Arial"/>
              <a:buChar char="•"/>
            </a:pPr>
            <a:r>
              <a:rPr lang="en-US" sz="3600">
                <a:solidFill>
                  <a:srgbClr val="031862"/>
                </a:solidFill>
                <a:latin typeface="DM Sans"/>
                <a:ea typeface="DM Sans"/>
                <a:cs typeface="DM Sans"/>
                <a:sym typeface="DM Sans"/>
              </a:rPr>
              <a:t>Framework for clinical deployment.</a:t>
            </a:r>
          </a:p>
          <a:p>
            <a:pPr algn="l" marL="777240" indent="-388620" lvl="1">
              <a:lnSpc>
                <a:spcPts val="5040"/>
              </a:lnSpc>
              <a:buFont typeface="Arial"/>
              <a:buChar char="•"/>
            </a:pPr>
            <a:r>
              <a:rPr lang="en-US" sz="3600">
                <a:solidFill>
                  <a:srgbClr val="031862"/>
                </a:solidFill>
                <a:latin typeface="DM Sans"/>
                <a:ea typeface="DM Sans"/>
                <a:cs typeface="DM Sans"/>
                <a:sym typeface="DM Sans"/>
              </a:rPr>
              <a:t>Deliverables: visual results, ROC curves, confusion matrices.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307191" y="7273525"/>
            <a:ext cx="3008642" cy="3008642"/>
          </a:xfrm>
          <a:custGeom>
            <a:avLst/>
            <a:gdLst/>
            <a:ahLst/>
            <a:cxnLst/>
            <a:rect r="r" b="b" t="t" l="l"/>
            <a:pathLst>
              <a:path h="3008642" w="3008642">
                <a:moveTo>
                  <a:pt x="0" y="0"/>
                </a:moveTo>
                <a:lnTo>
                  <a:pt x="3008642" y="0"/>
                </a:lnTo>
                <a:lnTo>
                  <a:pt x="3008642" y="3008642"/>
                </a:lnTo>
                <a:lnTo>
                  <a:pt x="0" y="30086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46402" y="6600454"/>
            <a:ext cx="3008642" cy="3008642"/>
          </a:xfrm>
          <a:custGeom>
            <a:avLst/>
            <a:gdLst/>
            <a:ahLst/>
            <a:cxnLst/>
            <a:rect r="r" b="b" t="t" l="l"/>
            <a:pathLst>
              <a:path h="3008642" w="3008642">
                <a:moveTo>
                  <a:pt x="0" y="0"/>
                </a:moveTo>
                <a:lnTo>
                  <a:pt x="3008642" y="0"/>
                </a:lnTo>
                <a:lnTo>
                  <a:pt x="3008642" y="3008642"/>
                </a:lnTo>
                <a:lnTo>
                  <a:pt x="0" y="30086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124698" y="2587035"/>
            <a:ext cx="6877232" cy="6671265"/>
            <a:chOff x="0" y="0"/>
            <a:chExt cx="1065463" cy="1033554"/>
          </a:xfrm>
        </p:grpSpPr>
        <p:sp>
          <p:nvSpPr>
            <p:cNvPr name="Freeform 5" id="5"/>
            <p:cNvSpPr/>
            <p:nvPr/>
          </p:nvSpPr>
          <p:spPr>
            <a:xfrm flipH="false" flipV="false" rot="0">
              <a:off x="0" y="0"/>
              <a:ext cx="1065463" cy="1033553"/>
            </a:xfrm>
            <a:custGeom>
              <a:avLst/>
              <a:gdLst/>
              <a:ahLst/>
              <a:cxnLst/>
              <a:rect r="r" b="b" t="t" l="l"/>
              <a:pathLst>
                <a:path h="1033553" w="1065463">
                  <a:moveTo>
                    <a:pt x="46155" y="0"/>
                  </a:moveTo>
                  <a:lnTo>
                    <a:pt x="1019308" y="0"/>
                  </a:lnTo>
                  <a:cubicBezTo>
                    <a:pt x="1044799" y="0"/>
                    <a:pt x="1065463" y="20664"/>
                    <a:pt x="1065463" y="46155"/>
                  </a:cubicBezTo>
                  <a:lnTo>
                    <a:pt x="1065463" y="987398"/>
                  </a:lnTo>
                  <a:cubicBezTo>
                    <a:pt x="1065463" y="999640"/>
                    <a:pt x="1060600" y="1011379"/>
                    <a:pt x="1051945" y="1020035"/>
                  </a:cubicBezTo>
                  <a:cubicBezTo>
                    <a:pt x="1043289" y="1028691"/>
                    <a:pt x="1031549" y="1033553"/>
                    <a:pt x="1019308" y="1033553"/>
                  </a:cubicBezTo>
                  <a:lnTo>
                    <a:pt x="46155" y="1033553"/>
                  </a:lnTo>
                  <a:cubicBezTo>
                    <a:pt x="33914" y="1033553"/>
                    <a:pt x="22174" y="1028691"/>
                    <a:pt x="13518" y="1020035"/>
                  </a:cubicBezTo>
                  <a:cubicBezTo>
                    <a:pt x="4863" y="1011379"/>
                    <a:pt x="0" y="999640"/>
                    <a:pt x="0" y="987398"/>
                  </a:cubicBezTo>
                  <a:lnTo>
                    <a:pt x="0" y="46155"/>
                  </a:lnTo>
                  <a:cubicBezTo>
                    <a:pt x="0" y="33914"/>
                    <a:pt x="4863" y="22174"/>
                    <a:pt x="13518" y="13518"/>
                  </a:cubicBezTo>
                  <a:cubicBezTo>
                    <a:pt x="22174" y="4863"/>
                    <a:pt x="33914" y="0"/>
                    <a:pt x="46155" y="0"/>
                  </a:cubicBezTo>
                  <a:close/>
                </a:path>
              </a:pathLst>
            </a:custGeom>
            <a:blipFill>
              <a:blip r:embed="rId4"/>
              <a:stretch>
                <a:fillRect l="-14591" t="0" r="-14591" b="0"/>
              </a:stretch>
            </a:blipFill>
          </p:spPr>
        </p:sp>
      </p:grpSp>
      <p:sp>
        <p:nvSpPr>
          <p:cNvPr name="Freeform 6" id="6"/>
          <p:cNvSpPr/>
          <p:nvPr/>
        </p:nvSpPr>
        <p:spPr>
          <a:xfrm flipH="false" flipV="false" rot="0">
            <a:off x="-480304" y="8844818"/>
            <a:ext cx="5372647" cy="1920721"/>
          </a:xfrm>
          <a:custGeom>
            <a:avLst/>
            <a:gdLst/>
            <a:ahLst/>
            <a:cxnLst/>
            <a:rect r="r" b="b" t="t" l="l"/>
            <a:pathLst>
              <a:path h="1920721" w="5372647">
                <a:moveTo>
                  <a:pt x="0" y="0"/>
                </a:moveTo>
                <a:lnTo>
                  <a:pt x="5372647" y="0"/>
                </a:lnTo>
                <a:lnTo>
                  <a:pt x="5372647" y="1920722"/>
                </a:lnTo>
                <a:lnTo>
                  <a:pt x="0" y="19207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3439868" y="-664140"/>
            <a:ext cx="5542908" cy="2042265"/>
          </a:xfrm>
          <a:custGeom>
            <a:avLst/>
            <a:gdLst/>
            <a:ahLst/>
            <a:cxnLst/>
            <a:rect r="r" b="b" t="t" l="l"/>
            <a:pathLst>
              <a:path h="2042265" w="5542908">
                <a:moveTo>
                  <a:pt x="0" y="0"/>
                </a:moveTo>
                <a:lnTo>
                  <a:pt x="5542908" y="0"/>
                </a:lnTo>
                <a:lnTo>
                  <a:pt x="5542908" y="2042265"/>
                </a:lnTo>
                <a:lnTo>
                  <a:pt x="0" y="2042265"/>
                </a:lnTo>
                <a:lnTo>
                  <a:pt x="0" y="0"/>
                </a:lnTo>
                <a:close/>
              </a:path>
            </a:pathLst>
          </a:custGeom>
          <a:blipFill>
            <a:blip r:embed="rId7">
              <a:extLst>
                <a:ext uri="{96DAC541-7B7A-43D3-8B79-37D633B846F1}">
                  <asvg:svgBlip xmlns:asvg="http://schemas.microsoft.com/office/drawing/2016/SVG/main" r:embed="rId8"/>
                </a:ext>
              </a:extLst>
            </a:blip>
            <a:stretch>
              <a:fillRect l="0" t="0" r="0" b="-16706"/>
            </a:stretch>
          </a:blipFill>
        </p:spPr>
      </p:sp>
      <p:sp>
        <p:nvSpPr>
          <p:cNvPr name="TextBox 8" id="8"/>
          <p:cNvSpPr txBox="true"/>
          <p:nvPr/>
        </p:nvSpPr>
        <p:spPr>
          <a:xfrm rot="0">
            <a:off x="1178934" y="866775"/>
            <a:ext cx="10692038" cy="1452295"/>
          </a:xfrm>
          <a:prstGeom prst="rect">
            <a:avLst/>
          </a:prstGeom>
        </p:spPr>
        <p:txBody>
          <a:bodyPr anchor="t" rtlCol="false" tIns="0" lIns="0" bIns="0" rIns="0">
            <a:spAutoFit/>
          </a:bodyPr>
          <a:lstStyle/>
          <a:p>
            <a:pPr algn="l">
              <a:lnSpc>
                <a:spcPts val="11953"/>
              </a:lnSpc>
            </a:pPr>
            <a:r>
              <a:rPr lang="en-US" sz="8538" b="true">
                <a:solidFill>
                  <a:srgbClr val="031862"/>
                </a:solidFill>
                <a:latin typeface="Roca Two Bold"/>
                <a:ea typeface="Roca Two Bold"/>
                <a:cs typeface="Roca Two Bold"/>
                <a:sym typeface="Roca Two Bold"/>
              </a:rPr>
              <a:t>Research Timetable</a:t>
            </a:r>
          </a:p>
        </p:txBody>
      </p:sp>
      <p:sp>
        <p:nvSpPr>
          <p:cNvPr name="TextBox 9" id="9"/>
          <p:cNvSpPr txBox="true"/>
          <p:nvPr/>
        </p:nvSpPr>
        <p:spPr>
          <a:xfrm rot="0">
            <a:off x="1178934" y="2520360"/>
            <a:ext cx="8945764" cy="6356985"/>
          </a:xfrm>
          <a:prstGeom prst="rect">
            <a:avLst/>
          </a:prstGeom>
        </p:spPr>
        <p:txBody>
          <a:bodyPr anchor="t" rtlCol="false" tIns="0" lIns="0" bIns="0" rIns="0">
            <a:spAutoFit/>
          </a:bodyPr>
          <a:lstStyle/>
          <a:p>
            <a:pPr algn="l">
              <a:lnSpc>
                <a:spcPts val="5040"/>
              </a:lnSpc>
            </a:pPr>
            <a:r>
              <a:rPr lang="en-US" sz="3600">
                <a:solidFill>
                  <a:srgbClr val="031862"/>
                </a:solidFill>
                <a:latin typeface="DM Sans"/>
                <a:ea typeface="DM Sans"/>
                <a:cs typeface="DM Sans"/>
                <a:sym typeface="DM Sans"/>
              </a:rPr>
              <a:t>Month 1: Literature Review &amp; Dataset Collection</a:t>
            </a:r>
          </a:p>
          <a:p>
            <a:pPr algn="l">
              <a:lnSpc>
                <a:spcPts val="5040"/>
              </a:lnSpc>
            </a:pPr>
            <a:r>
              <a:rPr lang="en-US" sz="3600">
                <a:solidFill>
                  <a:srgbClr val="031862"/>
                </a:solidFill>
                <a:latin typeface="DM Sans"/>
                <a:ea typeface="DM Sans"/>
                <a:cs typeface="DM Sans"/>
                <a:sym typeface="DM Sans"/>
              </a:rPr>
              <a:t>Month 2: Data Preprocessing</a:t>
            </a:r>
          </a:p>
          <a:p>
            <a:pPr algn="l">
              <a:lnSpc>
                <a:spcPts val="5040"/>
              </a:lnSpc>
            </a:pPr>
            <a:r>
              <a:rPr lang="en-US" sz="3600">
                <a:solidFill>
                  <a:srgbClr val="031862"/>
                </a:solidFill>
                <a:latin typeface="DM Sans"/>
                <a:ea typeface="DM Sans"/>
                <a:cs typeface="DM Sans"/>
                <a:sym typeface="DM Sans"/>
              </a:rPr>
              <a:t>Month 3: Implement Architecture 1</a:t>
            </a:r>
          </a:p>
          <a:p>
            <a:pPr algn="l">
              <a:lnSpc>
                <a:spcPts val="5040"/>
              </a:lnSpc>
            </a:pPr>
            <a:r>
              <a:rPr lang="en-US" sz="3600">
                <a:solidFill>
                  <a:srgbClr val="031862"/>
                </a:solidFill>
                <a:latin typeface="DM Sans"/>
                <a:ea typeface="DM Sans"/>
                <a:cs typeface="DM Sans"/>
                <a:sym typeface="DM Sans"/>
              </a:rPr>
              <a:t>Month 4: Develop Architectures 2 &amp; 3</a:t>
            </a:r>
          </a:p>
          <a:p>
            <a:pPr algn="l">
              <a:lnSpc>
                <a:spcPts val="5040"/>
              </a:lnSpc>
            </a:pPr>
            <a:r>
              <a:rPr lang="en-US" sz="3600">
                <a:solidFill>
                  <a:srgbClr val="031862"/>
                </a:solidFill>
                <a:latin typeface="DM Sans"/>
                <a:ea typeface="DM Sans"/>
                <a:cs typeface="DM Sans"/>
                <a:sym typeface="DM Sans"/>
              </a:rPr>
              <a:t>Month 5: Training &amp; Evaluation</a:t>
            </a:r>
          </a:p>
          <a:p>
            <a:pPr algn="l">
              <a:lnSpc>
                <a:spcPts val="5040"/>
              </a:lnSpc>
            </a:pPr>
            <a:r>
              <a:rPr lang="en-US" sz="3600">
                <a:solidFill>
                  <a:srgbClr val="031862"/>
                </a:solidFill>
                <a:latin typeface="DM Sans"/>
                <a:ea typeface="DM Sans"/>
                <a:cs typeface="DM Sans"/>
                <a:sym typeface="DM Sans"/>
              </a:rPr>
              <a:t>Month 6: CNN Baseline &amp; Comparison</a:t>
            </a:r>
          </a:p>
          <a:p>
            <a:pPr algn="l">
              <a:lnSpc>
                <a:spcPts val="5040"/>
              </a:lnSpc>
            </a:pPr>
            <a:r>
              <a:rPr lang="en-US" sz="3600">
                <a:solidFill>
                  <a:srgbClr val="031862"/>
                </a:solidFill>
                <a:latin typeface="DM Sans"/>
                <a:ea typeface="DM Sans"/>
                <a:cs typeface="DM Sans"/>
                <a:sym typeface="DM Sans"/>
              </a:rPr>
              <a:t>Month 7: Results &amp; Documentation</a:t>
            </a:r>
          </a:p>
          <a:p>
            <a:pPr algn="l">
              <a:lnSpc>
                <a:spcPts val="5040"/>
              </a:lnSpc>
            </a:pPr>
            <a:r>
              <a:rPr lang="en-US" sz="3600">
                <a:solidFill>
                  <a:srgbClr val="031862"/>
                </a:solidFill>
                <a:latin typeface="DM Sans"/>
                <a:ea typeface="DM Sans"/>
                <a:cs typeface="DM Sans"/>
                <a:sym typeface="DM Sans"/>
              </a:rPr>
              <a:t>Month 8: Thesis &amp; Defense Prep</a:t>
            </a:r>
          </a:p>
          <a:p>
            <a:pPr algn="l">
              <a:lnSpc>
                <a:spcPts val="5040"/>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832820" y="2119927"/>
            <a:ext cx="8455425" cy="6931968"/>
            <a:chOff x="0" y="0"/>
            <a:chExt cx="2226943" cy="1825704"/>
          </a:xfrm>
        </p:grpSpPr>
        <p:sp>
          <p:nvSpPr>
            <p:cNvPr name="Freeform 3" id="3"/>
            <p:cNvSpPr/>
            <p:nvPr/>
          </p:nvSpPr>
          <p:spPr>
            <a:xfrm flipH="false" flipV="false" rot="0">
              <a:off x="0" y="0"/>
              <a:ext cx="2226943" cy="1825703"/>
            </a:xfrm>
            <a:custGeom>
              <a:avLst/>
              <a:gdLst/>
              <a:ahLst/>
              <a:cxnLst/>
              <a:rect r="r" b="b" t="t" l="l"/>
              <a:pathLst>
                <a:path h="1825703" w="2226943">
                  <a:moveTo>
                    <a:pt x="46696" y="0"/>
                  </a:moveTo>
                  <a:lnTo>
                    <a:pt x="2180247" y="0"/>
                  </a:lnTo>
                  <a:cubicBezTo>
                    <a:pt x="2206037" y="0"/>
                    <a:pt x="2226943" y="20907"/>
                    <a:pt x="2226943" y="46696"/>
                  </a:cubicBezTo>
                  <a:lnTo>
                    <a:pt x="2226943" y="1779007"/>
                  </a:lnTo>
                  <a:cubicBezTo>
                    <a:pt x="2226943" y="1791392"/>
                    <a:pt x="2222023" y="1803269"/>
                    <a:pt x="2213266" y="1812026"/>
                  </a:cubicBezTo>
                  <a:cubicBezTo>
                    <a:pt x="2204509" y="1820784"/>
                    <a:pt x="2192632" y="1825703"/>
                    <a:pt x="2180247" y="1825703"/>
                  </a:cubicBezTo>
                  <a:lnTo>
                    <a:pt x="46696" y="1825703"/>
                  </a:lnTo>
                  <a:cubicBezTo>
                    <a:pt x="34312" y="1825703"/>
                    <a:pt x="22434" y="1820784"/>
                    <a:pt x="13677" y="1812026"/>
                  </a:cubicBezTo>
                  <a:cubicBezTo>
                    <a:pt x="4920" y="1803269"/>
                    <a:pt x="0" y="1791392"/>
                    <a:pt x="0" y="1779007"/>
                  </a:cubicBezTo>
                  <a:lnTo>
                    <a:pt x="0" y="46696"/>
                  </a:lnTo>
                  <a:cubicBezTo>
                    <a:pt x="0" y="34312"/>
                    <a:pt x="4920" y="22434"/>
                    <a:pt x="13677" y="13677"/>
                  </a:cubicBezTo>
                  <a:cubicBezTo>
                    <a:pt x="22434" y="4920"/>
                    <a:pt x="34312" y="0"/>
                    <a:pt x="46696" y="0"/>
                  </a:cubicBezTo>
                  <a:close/>
                </a:path>
              </a:pathLst>
            </a:custGeom>
            <a:solidFill>
              <a:srgbClr val="000000">
                <a:alpha val="0"/>
              </a:srgbClr>
            </a:solidFill>
            <a:ln w="142875" cap="rnd">
              <a:solidFill>
                <a:srgbClr val="5B8BD2"/>
              </a:solidFill>
              <a:prstDash val="solid"/>
              <a:round/>
            </a:ln>
          </p:spPr>
        </p:sp>
        <p:sp>
          <p:nvSpPr>
            <p:cNvPr name="TextBox 4" id="4"/>
            <p:cNvSpPr txBox="true"/>
            <p:nvPr/>
          </p:nvSpPr>
          <p:spPr>
            <a:xfrm>
              <a:off x="0" y="-57150"/>
              <a:ext cx="2226943" cy="1882854"/>
            </a:xfrm>
            <a:prstGeom prst="rect">
              <a:avLst/>
            </a:prstGeom>
          </p:spPr>
          <p:txBody>
            <a:bodyPr anchor="ctr" rtlCol="false" tIns="50800" lIns="50800" bIns="50800" rIns="50800"/>
            <a:lstStyle/>
            <a:p>
              <a:pPr algn="ctr">
                <a:lnSpc>
                  <a:spcPts val="3502"/>
                </a:lnSpc>
              </a:pPr>
            </a:p>
          </p:txBody>
        </p:sp>
      </p:grpSp>
      <p:sp>
        <p:nvSpPr>
          <p:cNvPr name="Freeform 5" id="5"/>
          <p:cNvSpPr/>
          <p:nvPr/>
        </p:nvSpPr>
        <p:spPr>
          <a:xfrm flipH="false" flipV="false" rot="0">
            <a:off x="0" y="0"/>
            <a:ext cx="2322601" cy="3600932"/>
          </a:xfrm>
          <a:custGeom>
            <a:avLst/>
            <a:gdLst/>
            <a:ahLst/>
            <a:cxnLst/>
            <a:rect r="r" b="b" t="t" l="l"/>
            <a:pathLst>
              <a:path h="3600932" w="2322601">
                <a:moveTo>
                  <a:pt x="0" y="0"/>
                </a:moveTo>
                <a:lnTo>
                  <a:pt x="2322601" y="0"/>
                </a:lnTo>
                <a:lnTo>
                  <a:pt x="2322601" y="3600932"/>
                </a:lnTo>
                <a:lnTo>
                  <a:pt x="0" y="36009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5915886" y="0"/>
            <a:ext cx="2372114" cy="3600932"/>
          </a:xfrm>
          <a:custGeom>
            <a:avLst/>
            <a:gdLst/>
            <a:ahLst/>
            <a:cxnLst/>
            <a:rect r="r" b="b" t="t" l="l"/>
            <a:pathLst>
              <a:path h="3600932" w="2372114">
                <a:moveTo>
                  <a:pt x="2372114" y="0"/>
                </a:moveTo>
                <a:lnTo>
                  <a:pt x="0" y="0"/>
                </a:lnTo>
                <a:lnTo>
                  <a:pt x="0" y="3600932"/>
                </a:lnTo>
                <a:lnTo>
                  <a:pt x="2372114" y="3600932"/>
                </a:lnTo>
                <a:lnTo>
                  <a:pt x="237211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47625" y="9304801"/>
            <a:ext cx="4414376" cy="982199"/>
          </a:xfrm>
          <a:custGeom>
            <a:avLst/>
            <a:gdLst/>
            <a:ahLst/>
            <a:cxnLst/>
            <a:rect r="r" b="b" t="t" l="l"/>
            <a:pathLst>
              <a:path h="982199" w="4414376">
                <a:moveTo>
                  <a:pt x="0" y="0"/>
                </a:moveTo>
                <a:lnTo>
                  <a:pt x="4414376" y="0"/>
                </a:lnTo>
                <a:lnTo>
                  <a:pt x="4414376" y="982199"/>
                </a:lnTo>
                <a:lnTo>
                  <a:pt x="0" y="9821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true" rot="0">
            <a:off x="14378643" y="9304801"/>
            <a:ext cx="4348177" cy="1342500"/>
          </a:xfrm>
          <a:custGeom>
            <a:avLst/>
            <a:gdLst/>
            <a:ahLst/>
            <a:cxnLst/>
            <a:rect r="r" b="b" t="t" l="l"/>
            <a:pathLst>
              <a:path h="1342500" w="4348177">
                <a:moveTo>
                  <a:pt x="0" y="1342500"/>
                </a:moveTo>
                <a:lnTo>
                  <a:pt x="4348178" y="1342500"/>
                </a:lnTo>
                <a:lnTo>
                  <a:pt x="4348178" y="0"/>
                </a:lnTo>
                <a:lnTo>
                  <a:pt x="0" y="0"/>
                </a:lnTo>
                <a:lnTo>
                  <a:pt x="0" y="134250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true" rot="3388125">
            <a:off x="9606873" y="1250668"/>
            <a:ext cx="1130691" cy="1099597"/>
          </a:xfrm>
          <a:custGeom>
            <a:avLst/>
            <a:gdLst/>
            <a:ahLst/>
            <a:cxnLst/>
            <a:rect r="r" b="b" t="t" l="l"/>
            <a:pathLst>
              <a:path h="1099597" w="1130691">
                <a:moveTo>
                  <a:pt x="0" y="1099597"/>
                </a:moveTo>
                <a:lnTo>
                  <a:pt x="1130691" y="1099597"/>
                </a:lnTo>
                <a:lnTo>
                  <a:pt x="1130691" y="0"/>
                </a:lnTo>
                <a:lnTo>
                  <a:pt x="0" y="0"/>
                </a:lnTo>
                <a:lnTo>
                  <a:pt x="0" y="1099597"/>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2832820" y="478049"/>
            <a:ext cx="6568802" cy="1641878"/>
          </a:xfrm>
          <a:prstGeom prst="rect">
            <a:avLst/>
          </a:prstGeom>
        </p:spPr>
        <p:txBody>
          <a:bodyPr anchor="t" rtlCol="false" tIns="0" lIns="0" bIns="0" rIns="0">
            <a:spAutoFit/>
          </a:bodyPr>
          <a:lstStyle/>
          <a:p>
            <a:pPr algn="l">
              <a:lnSpc>
                <a:spcPts val="13452"/>
              </a:lnSpc>
            </a:pPr>
            <a:r>
              <a:rPr lang="en-US" sz="9609" b="true">
                <a:solidFill>
                  <a:srgbClr val="031862"/>
                </a:solidFill>
                <a:latin typeface="Roca Two Bold"/>
                <a:ea typeface="Roca Two Bold"/>
                <a:cs typeface="Roca Two Bold"/>
                <a:sym typeface="Roca Two Bold"/>
              </a:rPr>
              <a:t>References</a:t>
            </a:r>
          </a:p>
        </p:txBody>
      </p:sp>
      <p:sp>
        <p:nvSpPr>
          <p:cNvPr name="TextBox 11" id="11"/>
          <p:cNvSpPr txBox="true"/>
          <p:nvPr/>
        </p:nvSpPr>
        <p:spPr>
          <a:xfrm rot="0">
            <a:off x="3390833" y="2750001"/>
            <a:ext cx="7339398" cy="5605145"/>
          </a:xfrm>
          <a:prstGeom prst="rect">
            <a:avLst/>
          </a:prstGeom>
        </p:spPr>
        <p:txBody>
          <a:bodyPr anchor="t" rtlCol="false" tIns="0" lIns="0" bIns="0" rIns="0">
            <a:spAutoFit/>
          </a:bodyPr>
          <a:lstStyle/>
          <a:p>
            <a:pPr algn="l">
              <a:lnSpc>
                <a:spcPts val="4480"/>
              </a:lnSpc>
            </a:pPr>
            <a:r>
              <a:rPr lang="en-US" sz="3200">
                <a:solidFill>
                  <a:srgbClr val="031862"/>
                </a:solidFill>
                <a:latin typeface="DM Sans"/>
                <a:ea typeface="DM Sans"/>
                <a:cs typeface="DM Sans"/>
                <a:sym typeface="DM Sans"/>
              </a:rPr>
              <a:t>•[1] Kumar et al., IEEE CRV, 2015</a:t>
            </a:r>
          </a:p>
          <a:p>
            <a:pPr algn="l">
              <a:lnSpc>
                <a:spcPts val="4480"/>
              </a:lnSpc>
            </a:pPr>
            <a:r>
              <a:rPr lang="en-US" sz="3200">
                <a:solidFill>
                  <a:srgbClr val="031862"/>
                </a:solidFill>
                <a:latin typeface="DM Sans"/>
                <a:ea typeface="DM Sans"/>
                <a:cs typeface="DM Sans"/>
                <a:sym typeface="DM Sans"/>
              </a:rPr>
              <a:t>•[2] Kauczor et al., ERJ, 2015</a:t>
            </a:r>
          </a:p>
          <a:p>
            <a:pPr algn="l">
              <a:lnSpc>
                <a:spcPts val="4480"/>
              </a:lnSpc>
            </a:pPr>
            <a:r>
              <a:rPr lang="en-US" sz="3200">
                <a:solidFill>
                  <a:srgbClr val="031862"/>
                </a:solidFill>
                <a:latin typeface="DM Sans"/>
                <a:ea typeface="DM Sans"/>
                <a:cs typeface="DM Sans"/>
                <a:sym typeface="DM Sans"/>
              </a:rPr>
              <a:t>•[3] NLSTR Team, NEJM, 2011</a:t>
            </a:r>
          </a:p>
          <a:p>
            <a:pPr algn="l">
              <a:lnSpc>
                <a:spcPts val="4480"/>
              </a:lnSpc>
            </a:pPr>
            <a:r>
              <a:rPr lang="en-US" sz="3200">
                <a:solidFill>
                  <a:srgbClr val="031862"/>
                </a:solidFill>
                <a:latin typeface="DM Sans"/>
                <a:ea typeface="DM Sans"/>
                <a:cs typeface="DM Sans"/>
                <a:sym typeface="DM Sans"/>
              </a:rPr>
              <a:t>•[4] Sabour et al., arXiv, 2017</a:t>
            </a:r>
          </a:p>
          <a:p>
            <a:pPr algn="l">
              <a:lnSpc>
                <a:spcPts val="4480"/>
              </a:lnSpc>
            </a:pPr>
            <a:r>
              <a:rPr lang="en-US" sz="3200">
                <a:solidFill>
                  <a:srgbClr val="031862"/>
                </a:solidFill>
                <a:latin typeface="DM Sans"/>
                <a:ea typeface="DM Sans"/>
                <a:cs typeface="DM Sans"/>
                <a:sym typeface="DM Sans"/>
              </a:rPr>
              <a:t>•[5] Scherer et al., ICANN, 2010</a:t>
            </a:r>
          </a:p>
          <a:p>
            <a:pPr algn="l">
              <a:lnSpc>
                <a:spcPts val="4480"/>
              </a:lnSpc>
            </a:pPr>
            <a:r>
              <a:rPr lang="en-US" sz="3200">
                <a:solidFill>
                  <a:srgbClr val="031862"/>
                </a:solidFill>
                <a:latin typeface="DM Sans"/>
                <a:ea typeface="DM Sans"/>
                <a:cs typeface="DM Sans"/>
                <a:sym typeface="DM Sans"/>
              </a:rPr>
              <a:t>•[6] Setio et al., arXiv, 2016</a:t>
            </a:r>
          </a:p>
          <a:p>
            <a:pPr algn="l">
              <a:lnSpc>
                <a:spcPts val="4480"/>
              </a:lnSpc>
            </a:pPr>
            <a:r>
              <a:rPr lang="en-US" sz="3200">
                <a:solidFill>
                  <a:srgbClr val="031862"/>
                </a:solidFill>
                <a:latin typeface="DM Sans"/>
                <a:ea typeface="DM Sans"/>
                <a:cs typeface="DM Sans"/>
                <a:sym typeface="DM Sans"/>
              </a:rPr>
              <a:t>•[7] Shin et al., IEEE Med Imaging, 2016</a:t>
            </a:r>
          </a:p>
          <a:p>
            <a:pPr algn="l">
              <a:lnSpc>
                <a:spcPts val="4480"/>
              </a:lnSpc>
            </a:pPr>
            <a:r>
              <a:rPr lang="en-US" sz="3200">
                <a:solidFill>
                  <a:srgbClr val="031862"/>
                </a:solidFill>
                <a:latin typeface="DM Sans"/>
                <a:ea typeface="DM Sans"/>
                <a:cs typeface="DM Sans"/>
                <a:sym typeface="DM Sans"/>
              </a:rPr>
              <a:t>•[8] Song et al., JHE, 2017</a:t>
            </a:r>
          </a:p>
          <a:p>
            <a:pPr algn="l">
              <a:lnSpc>
                <a:spcPts val="4480"/>
              </a:lnSpc>
            </a:pPr>
            <a:r>
              <a:rPr lang="en-US" sz="3200">
                <a:solidFill>
                  <a:srgbClr val="031862"/>
                </a:solidFill>
                <a:latin typeface="DM Sans"/>
                <a:ea typeface="DM Sans"/>
                <a:cs typeface="DM Sans"/>
                <a:sym typeface="DM Sans"/>
              </a:rPr>
              <a:t>•[9] Stewart &amp; Wild, WCR, 2014</a:t>
            </a:r>
          </a:p>
          <a:p>
            <a:pPr algn="l">
              <a:lnSpc>
                <a:spcPts val="4480"/>
              </a:lnSpc>
            </a:pPr>
          </a:p>
        </p:txBody>
      </p:sp>
      <p:sp>
        <p:nvSpPr>
          <p:cNvPr name="Freeform 12" id="12"/>
          <p:cNvSpPr/>
          <p:nvPr/>
        </p:nvSpPr>
        <p:spPr>
          <a:xfrm flipH="false" flipV="false" rot="0">
            <a:off x="13164670" y="6499"/>
            <a:ext cx="878496" cy="2274424"/>
          </a:xfrm>
          <a:custGeom>
            <a:avLst/>
            <a:gdLst/>
            <a:ahLst/>
            <a:cxnLst/>
            <a:rect r="r" b="b" t="t" l="l"/>
            <a:pathLst>
              <a:path h="2274424" w="878496">
                <a:moveTo>
                  <a:pt x="0" y="0"/>
                </a:moveTo>
                <a:lnTo>
                  <a:pt x="878497" y="0"/>
                </a:lnTo>
                <a:lnTo>
                  <a:pt x="878497" y="2274424"/>
                </a:lnTo>
                <a:lnTo>
                  <a:pt x="0" y="227442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483247" y="4358947"/>
            <a:ext cx="9321507" cy="1683406"/>
          </a:xfrm>
          <a:prstGeom prst="rect">
            <a:avLst/>
          </a:prstGeom>
        </p:spPr>
        <p:txBody>
          <a:bodyPr anchor="t" rtlCol="false" tIns="0" lIns="0" bIns="0" rIns="0">
            <a:spAutoFit/>
          </a:bodyPr>
          <a:lstStyle/>
          <a:p>
            <a:pPr algn="l">
              <a:lnSpc>
                <a:spcPts val="12981"/>
              </a:lnSpc>
            </a:pPr>
            <a:r>
              <a:rPr lang="en-US" sz="11801" b="true">
                <a:solidFill>
                  <a:srgbClr val="031862"/>
                </a:solidFill>
                <a:latin typeface="Roca Two Bold"/>
                <a:ea typeface="Roca Two Bold"/>
                <a:cs typeface="Roca Two Bold"/>
                <a:sym typeface="Roca Two Bold"/>
              </a:rPr>
              <a:t>THANK YOU</a:t>
            </a:r>
          </a:p>
        </p:txBody>
      </p:sp>
      <p:sp>
        <p:nvSpPr>
          <p:cNvPr name="Freeform 3" id="3"/>
          <p:cNvSpPr/>
          <p:nvPr/>
        </p:nvSpPr>
        <p:spPr>
          <a:xfrm flipH="false" flipV="false" rot="0">
            <a:off x="0" y="18491"/>
            <a:ext cx="2548621" cy="3180806"/>
          </a:xfrm>
          <a:custGeom>
            <a:avLst/>
            <a:gdLst/>
            <a:ahLst/>
            <a:cxnLst/>
            <a:rect r="r" b="b" t="t" l="l"/>
            <a:pathLst>
              <a:path h="3180806" w="2548621">
                <a:moveTo>
                  <a:pt x="0" y="0"/>
                </a:moveTo>
                <a:lnTo>
                  <a:pt x="2548621" y="0"/>
                </a:lnTo>
                <a:lnTo>
                  <a:pt x="2548621" y="3180806"/>
                </a:lnTo>
                <a:lnTo>
                  <a:pt x="0" y="31808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5604986" y="-204059"/>
            <a:ext cx="3308628" cy="3450981"/>
          </a:xfrm>
          <a:custGeom>
            <a:avLst/>
            <a:gdLst/>
            <a:ahLst/>
            <a:cxnLst/>
            <a:rect r="r" b="b" t="t" l="l"/>
            <a:pathLst>
              <a:path h="3450981" w="3308628">
                <a:moveTo>
                  <a:pt x="3308628" y="0"/>
                </a:moveTo>
                <a:lnTo>
                  <a:pt x="0" y="0"/>
                </a:lnTo>
                <a:lnTo>
                  <a:pt x="0" y="3450981"/>
                </a:lnTo>
                <a:lnTo>
                  <a:pt x="3308628" y="3450981"/>
                </a:lnTo>
                <a:lnTo>
                  <a:pt x="330862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0">
            <a:off x="12138769" y="8895736"/>
            <a:ext cx="6149231" cy="1844769"/>
          </a:xfrm>
          <a:custGeom>
            <a:avLst/>
            <a:gdLst/>
            <a:ahLst/>
            <a:cxnLst/>
            <a:rect r="r" b="b" t="t" l="l"/>
            <a:pathLst>
              <a:path h="1844769" w="6149231">
                <a:moveTo>
                  <a:pt x="6149231" y="1844770"/>
                </a:moveTo>
                <a:lnTo>
                  <a:pt x="0" y="1844770"/>
                </a:lnTo>
                <a:lnTo>
                  <a:pt x="0" y="0"/>
                </a:lnTo>
                <a:lnTo>
                  <a:pt x="6149231" y="0"/>
                </a:lnTo>
                <a:lnTo>
                  <a:pt x="6149231" y="184477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true" rot="0">
            <a:off x="0" y="8895736"/>
            <a:ext cx="6149231" cy="1391264"/>
          </a:xfrm>
          <a:custGeom>
            <a:avLst/>
            <a:gdLst/>
            <a:ahLst/>
            <a:cxnLst/>
            <a:rect r="r" b="b" t="t" l="l"/>
            <a:pathLst>
              <a:path h="1391264" w="6149231">
                <a:moveTo>
                  <a:pt x="0" y="1391264"/>
                </a:moveTo>
                <a:lnTo>
                  <a:pt x="6149231" y="1391264"/>
                </a:lnTo>
                <a:lnTo>
                  <a:pt x="6149231" y="0"/>
                </a:lnTo>
                <a:lnTo>
                  <a:pt x="0" y="0"/>
                </a:lnTo>
                <a:lnTo>
                  <a:pt x="0" y="1391264"/>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2274424"/>
            <a:ext cx="16230600" cy="6181553"/>
            <a:chOff x="0" y="0"/>
            <a:chExt cx="4274726" cy="1628063"/>
          </a:xfrm>
        </p:grpSpPr>
        <p:sp>
          <p:nvSpPr>
            <p:cNvPr name="Freeform 3" id="3"/>
            <p:cNvSpPr/>
            <p:nvPr/>
          </p:nvSpPr>
          <p:spPr>
            <a:xfrm flipH="false" flipV="false" rot="0">
              <a:off x="0" y="0"/>
              <a:ext cx="4274726" cy="1628063"/>
            </a:xfrm>
            <a:custGeom>
              <a:avLst/>
              <a:gdLst/>
              <a:ahLst/>
              <a:cxnLst/>
              <a:rect r="r" b="b" t="t" l="l"/>
              <a:pathLst>
                <a:path h="1628063" w="4274726">
                  <a:moveTo>
                    <a:pt x="24327" y="0"/>
                  </a:moveTo>
                  <a:lnTo>
                    <a:pt x="4250399" y="0"/>
                  </a:lnTo>
                  <a:cubicBezTo>
                    <a:pt x="4263834" y="0"/>
                    <a:pt x="4274726" y="10891"/>
                    <a:pt x="4274726" y="24327"/>
                  </a:cubicBezTo>
                  <a:lnTo>
                    <a:pt x="4274726" y="1603737"/>
                  </a:lnTo>
                  <a:cubicBezTo>
                    <a:pt x="4274726" y="1610188"/>
                    <a:pt x="4272163" y="1616376"/>
                    <a:pt x="4267601" y="1620938"/>
                  </a:cubicBezTo>
                  <a:cubicBezTo>
                    <a:pt x="4263039" y="1625500"/>
                    <a:pt x="4256851" y="1628063"/>
                    <a:pt x="4250399" y="1628063"/>
                  </a:cubicBezTo>
                  <a:lnTo>
                    <a:pt x="24327" y="1628063"/>
                  </a:lnTo>
                  <a:cubicBezTo>
                    <a:pt x="10891" y="1628063"/>
                    <a:pt x="0" y="1617172"/>
                    <a:pt x="0" y="1603737"/>
                  </a:cubicBezTo>
                  <a:lnTo>
                    <a:pt x="0" y="24327"/>
                  </a:lnTo>
                  <a:cubicBezTo>
                    <a:pt x="0" y="10891"/>
                    <a:pt x="10891" y="0"/>
                    <a:pt x="24327" y="0"/>
                  </a:cubicBezTo>
                  <a:close/>
                </a:path>
              </a:pathLst>
            </a:custGeom>
            <a:solidFill>
              <a:srgbClr val="000000">
                <a:alpha val="0"/>
              </a:srgbClr>
            </a:solidFill>
            <a:ln w="142875" cap="rnd">
              <a:solidFill>
                <a:srgbClr val="5B8BD2"/>
              </a:solidFill>
              <a:prstDash val="solid"/>
              <a:round/>
            </a:ln>
          </p:spPr>
        </p:sp>
        <p:sp>
          <p:nvSpPr>
            <p:cNvPr name="TextBox 4" id="4"/>
            <p:cNvSpPr txBox="true"/>
            <p:nvPr/>
          </p:nvSpPr>
          <p:spPr>
            <a:xfrm>
              <a:off x="0" y="-57150"/>
              <a:ext cx="4274726" cy="1685213"/>
            </a:xfrm>
            <a:prstGeom prst="rect">
              <a:avLst/>
            </a:prstGeom>
          </p:spPr>
          <p:txBody>
            <a:bodyPr anchor="ctr" rtlCol="false" tIns="50800" lIns="50800" bIns="50800" rIns="50800"/>
            <a:lstStyle/>
            <a:p>
              <a:pPr algn="ctr">
                <a:lnSpc>
                  <a:spcPts val="3502"/>
                </a:lnSpc>
              </a:pPr>
            </a:p>
          </p:txBody>
        </p:sp>
      </p:grpSp>
      <p:sp>
        <p:nvSpPr>
          <p:cNvPr name="TextBox 5" id="5"/>
          <p:cNvSpPr txBox="true"/>
          <p:nvPr/>
        </p:nvSpPr>
        <p:spPr>
          <a:xfrm rot="0">
            <a:off x="1597734" y="2586703"/>
            <a:ext cx="15092532" cy="5467985"/>
          </a:xfrm>
          <a:prstGeom prst="rect">
            <a:avLst/>
          </a:prstGeom>
        </p:spPr>
        <p:txBody>
          <a:bodyPr anchor="t" rtlCol="false" tIns="0" lIns="0" bIns="0" rIns="0">
            <a:spAutoFit/>
          </a:bodyPr>
          <a:lstStyle/>
          <a:p>
            <a:pPr algn="just">
              <a:lnSpc>
                <a:spcPts val="3639"/>
              </a:lnSpc>
            </a:pPr>
            <a:r>
              <a:rPr lang="en-US" sz="2599">
                <a:solidFill>
                  <a:srgbClr val="031862"/>
                </a:solidFill>
                <a:latin typeface="DM Sans"/>
                <a:ea typeface="DM Sans"/>
                <a:cs typeface="DM Sans"/>
                <a:sym typeface="DM Sans"/>
              </a:rPr>
              <a:t>Lung cancer is among the leading causes of cancer-related deaths worldwide, primarily due to delayed diagnosis and limited accessibility to expert radiological interpretation. This research proposes an advanced deep learning approach utilizing Capsule Neural Networks (CapsNets) for the early detection of lung cancer nodules in CT scan images. Unlike conventional Convolutional Neural Networks (CNNs), CapsNets preserve spatial hierarchies and relationships between image features through dynamic routing, enhancing diagnostic accuracy even with smaller datasets. The study aims to design, implement, and evaluate multiple CapsNet architectures, comparing their performance with CNN-based models in terms of accuracy, sensitivity, specificity, and false positive rates using the LIDC-IDRI dataset. Experimental analysis will explore computational efficiency, training stability, and real-world deployment feasibility of CapsNet-based systems. The findings are expected to contribute to developing efficient, accurate, and scalable AI-assisted diagnostic frameworks, supporting early detection and reducing lung cancer mortality.</a:t>
            </a:r>
          </a:p>
        </p:txBody>
      </p:sp>
      <p:sp>
        <p:nvSpPr>
          <p:cNvPr name="Freeform 6" id="6"/>
          <p:cNvSpPr/>
          <p:nvPr/>
        </p:nvSpPr>
        <p:spPr>
          <a:xfrm flipH="false" flipV="false" rot="0">
            <a:off x="-415734" y="0"/>
            <a:ext cx="4678372" cy="1286552"/>
          </a:xfrm>
          <a:custGeom>
            <a:avLst/>
            <a:gdLst/>
            <a:ahLst/>
            <a:cxnLst/>
            <a:rect r="r" b="b" t="t" l="l"/>
            <a:pathLst>
              <a:path h="1286552" w="4678372">
                <a:moveTo>
                  <a:pt x="0" y="0"/>
                </a:moveTo>
                <a:lnTo>
                  <a:pt x="4678371" y="0"/>
                </a:lnTo>
                <a:lnTo>
                  <a:pt x="4678371" y="1286552"/>
                </a:lnTo>
                <a:lnTo>
                  <a:pt x="0" y="12865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false" rot="0">
            <a:off x="14677965" y="0"/>
            <a:ext cx="4538667" cy="1543147"/>
          </a:xfrm>
          <a:custGeom>
            <a:avLst/>
            <a:gdLst/>
            <a:ahLst/>
            <a:cxnLst/>
            <a:rect r="r" b="b" t="t" l="l"/>
            <a:pathLst>
              <a:path h="1543147" w="4538667">
                <a:moveTo>
                  <a:pt x="4538667" y="0"/>
                </a:moveTo>
                <a:lnTo>
                  <a:pt x="0" y="0"/>
                </a:lnTo>
                <a:lnTo>
                  <a:pt x="0" y="1543147"/>
                </a:lnTo>
                <a:lnTo>
                  <a:pt x="4538667" y="1543147"/>
                </a:lnTo>
                <a:lnTo>
                  <a:pt x="453866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537228" y="8274648"/>
            <a:ext cx="4921359" cy="2559107"/>
          </a:xfrm>
          <a:custGeom>
            <a:avLst/>
            <a:gdLst/>
            <a:ahLst/>
            <a:cxnLst/>
            <a:rect r="r" b="b" t="t" l="l"/>
            <a:pathLst>
              <a:path h="2559107" w="4921359">
                <a:moveTo>
                  <a:pt x="0" y="0"/>
                </a:moveTo>
                <a:lnTo>
                  <a:pt x="4921359" y="0"/>
                </a:lnTo>
                <a:lnTo>
                  <a:pt x="4921359" y="2559107"/>
                </a:lnTo>
                <a:lnTo>
                  <a:pt x="0" y="25591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true" flipV="false" rot="0">
            <a:off x="13839557" y="8274648"/>
            <a:ext cx="4448443" cy="2346553"/>
          </a:xfrm>
          <a:custGeom>
            <a:avLst/>
            <a:gdLst/>
            <a:ahLst/>
            <a:cxnLst/>
            <a:rect r="r" b="b" t="t" l="l"/>
            <a:pathLst>
              <a:path h="2346553" w="4448443">
                <a:moveTo>
                  <a:pt x="4448443" y="0"/>
                </a:moveTo>
                <a:lnTo>
                  <a:pt x="0" y="0"/>
                </a:lnTo>
                <a:lnTo>
                  <a:pt x="0" y="2346554"/>
                </a:lnTo>
                <a:lnTo>
                  <a:pt x="4448443" y="2346554"/>
                </a:lnTo>
                <a:lnTo>
                  <a:pt x="4448443"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3859308">
            <a:off x="8241816" y="1378716"/>
            <a:ext cx="1411177" cy="1008992"/>
          </a:xfrm>
          <a:custGeom>
            <a:avLst/>
            <a:gdLst/>
            <a:ahLst/>
            <a:cxnLst/>
            <a:rect r="r" b="b" t="t" l="l"/>
            <a:pathLst>
              <a:path h="1008992" w="1411177">
                <a:moveTo>
                  <a:pt x="0" y="0"/>
                </a:moveTo>
                <a:lnTo>
                  <a:pt x="1411177" y="0"/>
                </a:lnTo>
                <a:lnTo>
                  <a:pt x="1411177" y="1008992"/>
                </a:lnTo>
                <a:lnTo>
                  <a:pt x="0" y="100899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11528367" y="0"/>
            <a:ext cx="878496" cy="2274424"/>
          </a:xfrm>
          <a:custGeom>
            <a:avLst/>
            <a:gdLst/>
            <a:ahLst/>
            <a:cxnLst/>
            <a:rect r="r" b="b" t="t" l="l"/>
            <a:pathLst>
              <a:path h="2274424" w="878496">
                <a:moveTo>
                  <a:pt x="0" y="0"/>
                </a:moveTo>
                <a:lnTo>
                  <a:pt x="878497" y="0"/>
                </a:lnTo>
                <a:lnTo>
                  <a:pt x="878497" y="2274424"/>
                </a:lnTo>
                <a:lnTo>
                  <a:pt x="0" y="227442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2" id="12"/>
          <p:cNvSpPr txBox="true"/>
          <p:nvPr/>
        </p:nvSpPr>
        <p:spPr>
          <a:xfrm rot="0">
            <a:off x="1923452" y="1213412"/>
            <a:ext cx="7333814" cy="1295400"/>
          </a:xfrm>
          <a:prstGeom prst="rect">
            <a:avLst/>
          </a:prstGeom>
        </p:spPr>
        <p:txBody>
          <a:bodyPr anchor="t" rtlCol="false" tIns="0" lIns="0" bIns="0" rIns="0">
            <a:spAutoFit/>
          </a:bodyPr>
          <a:lstStyle/>
          <a:p>
            <a:pPr algn="ctr">
              <a:lnSpc>
                <a:spcPts val="9900"/>
              </a:lnSpc>
            </a:pPr>
            <a:r>
              <a:rPr lang="en-US" sz="9000" b="true">
                <a:solidFill>
                  <a:srgbClr val="031862"/>
                </a:solidFill>
                <a:latin typeface="Roca Two Bold"/>
                <a:ea typeface="Roca Two Bold"/>
                <a:cs typeface="Roca Two Bold"/>
                <a:sym typeface="Roca Two Bold"/>
              </a:rPr>
              <a:t>Abstract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353371" y="2001969"/>
            <a:ext cx="5246370" cy="6283062"/>
            <a:chOff x="0" y="0"/>
            <a:chExt cx="812800" cy="973411"/>
          </a:xfrm>
        </p:grpSpPr>
        <p:sp>
          <p:nvSpPr>
            <p:cNvPr name="Freeform 3" id="3"/>
            <p:cNvSpPr/>
            <p:nvPr/>
          </p:nvSpPr>
          <p:spPr>
            <a:xfrm flipH="false" flipV="false" rot="0">
              <a:off x="0" y="0"/>
              <a:ext cx="812800" cy="973411"/>
            </a:xfrm>
            <a:custGeom>
              <a:avLst/>
              <a:gdLst/>
              <a:ahLst/>
              <a:cxnLst/>
              <a:rect r="r" b="b" t="t" l="l"/>
              <a:pathLst>
                <a:path h="973411" w="812800">
                  <a:moveTo>
                    <a:pt x="33940" y="0"/>
                  </a:moveTo>
                  <a:lnTo>
                    <a:pt x="778860" y="0"/>
                  </a:lnTo>
                  <a:cubicBezTo>
                    <a:pt x="797604" y="0"/>
                    <a:pt x="812800" y="15196"/>
                    <a:pt x="812800" y="33940"/>
                  </a:cubicBezTo>
                  <a:lnTo>
                    <a:pt x="812800" y="939470"/>
                  </a:lnTo>
                  <a:cubicBezTo>
                    <a:pt x="812800" y="958215"/>
                    <a:pt x="797604" y="973411"/>
                    <a:pt x="778860" y="973411"/>
                  </a:cubicBezTo>
                  <a:lnTo>
                    <a:pt x="33940" y="973411"/>
                  </a:lnTo>
                  <a:cubicBezTo>
                    <a:pt x="24939" y="973411"/>
                    <a:pt x="16306" y="969835"/>
                    <a:pt x="9941" y="963470"/>
                  </a:cubicBezTo>
                  <a:cubicBezTo>
                    <a:pt x="3576" y="957105"/>
                    <a:pt x="0" y="948472"/>
                    <a:pt x="0" y="939470"/>
                  </a:cubicBezTo>
                  <a:lnTo>
                    <a:pt x="0" y="33940"/>
                  </a:lnTo>
                  <a:cubicBezTo>
                    <a:pt x="0" y="15196"/>
                    <a:pt x="15196" y="0"/>
                    <a:pt x="33940" y="0"/>
                  </a:cubicBezTo>
                  <a:close/>
                </a:path>
              </a:pathLst>
            </a:custGeom>
            <a:blipFill>
              <a:blip r:embed="rId2"/>
              <a:stretch>
                <a:fillRect l="-39876" t="0" r="-39876" b="0"/>
              </a:stretch>
            </a:blipFill>
          </p:spPr>
        </p:sp>
      </p:grpSp>
      <p:sp>
        <p:nvSpPr>
          <p:cNvPr name="Freeform 4" id="4"/>
          <p:cNvSpPr/>
          <p:nvPr/>
        </p:nvSpPr>
        <p:spPr>
          <a:xfrm flipH="false" flipV="false" rot="0">
            <a:off x="0" y="0"/>
            <a:ext cx="5407387" cy="1838512"/>
          </a:xfrm>
          <a:custGeom>
            <a:avLst/>
            <a:gdLst/>
            <a:ahLst/>
            <a:cxnLst/>
            <a:rect r="r" b="b" t="t" l="l"/>
            <a:pathLst>
              <a:path h="1838512" w="5407387">
                <a:moveTo>
                  <a:pt x="0" y="0"/>
                </a:moveTo>
                <a:lnTo>
                  <a:pt x="5407387" y="0"/>
                </a:lnTo>
                <a:lnTo>
                  <a:pt x="5407387" y="1838512"/>
                </a:lnTo>
                <a:lnTo>
                  <a:pt x="0" y="18385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5400000">
            <a:off x="-1988226" y="6976199"/>
            <a:ext cx="6033853" cy="3831497"/>
          </a:xfrm>
          <a:custGeom>
            <a:avLst/>
            <a:gdLst/>
            <a:ahLst/>
            <a:cxnLst/>
            <a:rect r="r" b="b" t="t" l="l"/>
            <a:pathLst>
              <a:path h="3831497" w="6033853">
                <a:moveTo>
                  <a:pt x="0" y="0"/>
                </a:moveTo>
                <a:lnTo>
                  <a:pt x="6033852" y="0"/>
                </a:lnTo>
                <a:lnTo>
                  <a:pt x="6033852" y="3831496"/>
                </a:lnTo>
                <a:lnTo>
                  <a:pt x="0" y="38314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true" rot="0">
            <a:off x="13853827" y="7975743"/>
            <a:ext cx="4465540" cy="2327663"/>
          </a:xfrm>
          <a:custGeom>
            <a:avLst/>
            <a:gdLst/>
            <a:ahLst/>
            <a:cxnLst/>
            <a:rect r="r" b="b" t="t" l="l"/>
            <a:pathLst>
              <a:path h="2327663" w="4465540">
                <a:moveTo>
                  <a:pt x="4465540" y="2327662"/>
                </a:moveTo>
                <a:lnTo>
                  <a:pt x="0" y="2327662"/>
                </a:lnTo>
                <a:lnTo>
                  <a:pt x="0" y="0"/>
                </a:lnTo>
                <a:lnTo>
                  <a:pt x="4465540" y="0"/>
                </a:lnTo>
                <a:lnTo>
                  <a:pt x="4465540" y="2327662"/>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6248194" y="0"/>
            <a:ext cx="1508984" cy="2001969"/>
          </a:xfrm>
          <a:custGeom>
            <a:avLst/>
            <a:gdLst/>
            <a:ahLst/>
            <a:cxnLst/>
            <a:rect r="r" b="b" t="t" l="l"/>
            <a:pathLst>
              <a:path h="2001969" w="1508984">
                <a:moveTo>
                  <a:pt x="0" y="0"/>
                </a:moveTo>
                <a:lnTo>
                  <a:pt x="1508984" y="0"/>
                </a:lnTo>
                <a:lnTo>
                  <a:pt x="1508984" y="2001969"/>
                </a:lnTo>
                <a:lnTo>
                  <a:pt x="0" y="200196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8390967" y="1849569"/>
            <a:ext cx="8756977" cy="1362097"/>
          </a:xfrm>
          <a:prstGeom prst="rect">
            <a:avLst/>
          </a:prstGeom>
        </p:spPr>
        <p:txBody>
          <a:bodyPr anchor="t" rtlCol="false" tIns="0" lIns="0" bIns="0" rIns="0">
            <a:spAutoFit/>
          </a:bodyPr>
          <a:lstStyle/>
          <a:p>
            <a:pPr algn="l">
              <a:lnSpc>
                <a:spcPts val="11179"/>
              </a:lnSpc>
            </a:pPr>
            <a:r>
              <a:rPr lang="en-US" sz="7985" b="true">
                <a:solidFill>
                  <a:srgbClr val="031862"/>
                </a:solidFill>
                <a:latin typeface="Roca Two Bold"/>
                <a:ea typeface="Roca Two Bold"/>
                <a:cs typeface="Roca Two Bold"/>
                <a:sym typeface="Roca Two Bold"/>
              </a:rPr>
              <a:t>Introdutcion</a:t>
            </a:r>
          </a:p>
        </p:txBody>
      </p:sp>
      <p:sp>
        <p:nvSpPr>
          <p:cNvPr name="TextBox 9" id="9"/>
          <p:cNvSpPr txBox="true"/>
          <p:nvPr/>
        </p:nvSpPr>
        <p:spPr>
          <a:xfrm rot="0">
            <a:off x="8390967" y="3240301"/>
            <a:ext cx="7676580" cy="5854065"/>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031862"/>
                </a:solidFill>
                <a:latin typeface="Gordita"/>
                <a:ea typeface="Gordita"/>
                <a:cs typeface="Gordita"/>
                <a:sym typeface="Gordita"/>
              </a:rPr>
              <a:t>Lung cancer remains one of the leading causes of death worldwide.</a:t>
            </a:r>
          </a:p>
          <a:p>
            <a:pPr algn="l" marL="518160" indent="-259080" lvl="1">
              <a:lnSpc>
                <a:spcPts val="3359"/>
              </a:lnSpc>
              <a:buFont typeface="Arial"/>
              <a:buChar char="•"/>
            </a:pPr>
            <a:r>
              <a:rPr lang="en-US" sz="2400">
                <a:solidFill>
                  <a:srgbClr val="031862"/>
                </a:solidFill>
                <a:latin typeface="Gordita"/>
                <a:ea typeface="Gordita"/>
                <a:cs typeface="Gordita"/>
                <a:sym typeface="Gordita"/>
              </a:rPr>
              <a:t>Early detection significantly improves patient survival rates.</a:t>
            </a:r>
          </a:p>
          <a:p>
            <a:pPr algn="l" marL="518160" indent="-259080" lvl="1">
              <a:lnSpc>
                <a:spcPts val="3359"/>
              </a:lnSpc>
              <a:buFont typeface="Arial"/>
              <a:buChar char="•"/>
            </a:pPr>
            <a:r>
              <a:rPr lang="en-US" sz="2400">
                <a:solidFill>
                  <a:srgbClr val="031862"/>
                </a:solidFill>
                <a:latin typeface="Gordita"/>
                <a:ea typeface="Gordita"/>
                <a:cs typeface="Gordita"/>
                <a:sym typeface="Gordita"/>
              </a:rPr>
              <a:t>CT imaging and computer-assisted diagnosis (CAD) systems help identify lung nodules.</a:t>
            </a:r>
          </a:p>
          <a:p>
            <a:pPr algn="l" marL="518160" indent="-259080" lvl="1">
              <a:lnSpc>
                <a:spcPts val="3359"/>
              </a:lnSpc>
              <a:buFont typeface="Arial"/>
              <a:buChar char="•"/>
            </a:pPr>
            <a:r>
              <a:rPr lang="en-US" sz="2400">
                <a:solidFill>
                  <a:srgbClr val="031862"/>
                </a:solidFill>
                <a:latin typeface="Gordita"/>
                <a:ea typeface="Gordita"/>
                <a:cs typeface="Gordita"/>
                <a:sym typeface="Gordita"/>
              </a:rPr>
              <a:t>Convolutional Neural Networks (CNNs) have shown potential but suffer from spatial information loss.</a:t>
            </a:r>
          </a:p>
          <a:p>
            <a:pPr algn="l" marL="518160" indent="-259080" lvl="1">
              <a:lnSpc>
                <a:spcPts val="3359"/>
              </a:lnSpc>
              <a:buFont typeface="Arial"/>
              <a:buChar char="•"/>
            </a:pPr>
            <a:r>
              <a:rPr lang="en-US" sz="2400">
                <a:solidFill>
                  <a:srgbClr val="031862"/>
                </a:solidFill>
                <a:latin typeface="Gordita"/>
                <a:ea typeface="Gordita"/>
                <a:cs typeface="Gordita"/>
                <a:sym typeface="Gordita"/>
              </a:rPr>
              <a:t>Capsule Neural Networks (CapsNets) preserve spatial hierarchies and may improve diagnostic accuracy.</a:t>
            </a:r>
          </a:p>
          <a:p>
            <a:pPr algn="l">
              <a:lnSpc>
                <a:spcPts val="3359"/>
              </a:lnSpc>
            </a:pPr>
          </a:p>
          <a:p>
            <a:pPr algn="l">
              <a:lnSpc>
                <a:spcPts val="335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138055" y="3600932"/>
            <a:ext cx="6610863" cy="938292"/>
            <a:chOff x="0" y="0"/>
            <a:chExt cx="1741133" cy="247122"/>
          </a:xfrm>
        </p:grpSpPr>
        <p:sp>
          <p:nvSpPr>
            <p:cNvPr name="Freeform 3" id="3"/>
            <p:cNvSpPr/>
            <p:nvPr/>
          </p:nvSpPr>
          <p:spPr>
            <a:xfrm flipH="false" flipV="false" rot="0">
              <a:off x="0" y="0"/>
              <a:ext cx="1741133" cy="247122"/>
            </a:xfrm>
            <a:custGeom>
              <a:avLst/>
              <a:gdLst/>
              <a:ahLst/>
              <a:cxnLst/>
              <a:rect r="r" b="b" t="t" l="l"/>
              <a:pathLst>
                <a:path h="247122" w="1741133">
                  <a:moveTo>
                    <a:pt x="48015" y="0"/>
                  </a:moveTo>
                  <a:lnTo>
                    <a:pt x="1693118" y="0"/>
                  </a:lnTo>
                  <a:cubicBezTo>
                    <a:pt x="1705852" y="0"/>
                    <a:pt x="1718065" y="5059"/>
                    <a:pt x="1727070" y="14063"/>
                  </a:cubicBezTo>
                  <a:cubicBezTo>
                    <a:pt x="1736074" y="23068"/>
                    <a:pt x="1741133" y="35280"/>
                    <a:pt x="1741133" y="48015"/>
                  </a:cubicBezTo>
                  <a:lnTo>
                    <a:pt x="1741133" y="199107"/>
                  </a:lnTo>
                  <a:cubicBezTo>
                    <a:pt x="1741133" y="225625"/>
                    <a:pt x="1719636" y="247122"/>
                    <a:pt x="1693118" y="247122"/>
                  </a:cubicBezTo>
                  <a:lnTo>
                    <a:pt x="48015" y="247122"/>
                  </a:lnTo>
                  <a:cubicBezTo>
                    <a:pt x="21497" y="247122"/>
                    <a:pt x="0" y="225625"/>
                    <a:pt x="0" y="199107"/>
                  </a:cubicBezTo>
                  <a:lnTo>
                    <a:pt x="0" y="48015"/>
                  </a:lnTo>
                  <a:cubicBezTo>
                    <a:pt x="0" y="21497"/>
                    <a:pt x="21497" y="0"/>
                    <a:pt x="48015" y="0"/>
                  </a:cubicBezTo>
                  <a:close/>
                </a:path>
              </a:pathLst>
            </a:custGeom>
            <a:solidFill>
              <a:srgbClr val="5B8BD2"/>
            </a:solidFill>
            <a:ln cap="rnd">
              <a:noFill/>
              <a:prstDash val="solid"/>
              <a:round/>
            </a:ln>
          </p:spPr>
        </p:sp>
        <p:sp>
          <p:nvSpPr>
            <p:cNvPr name="TextBox 4" id="4"/>
            <p:cNvSpPr txBox="true"/>
            <p:nvPr/>
          </p:nvSpPr>
          <p:spPr>
            <a:xfrm>
              <a:off x="0" y="-38100"/>
              <a:ext cx="1741133" cy="28522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9539831" y="3600932"/>
            <a:ext cx="6610863" cy="938292"/>
            <a:chOff x="0" y="0"/>
            <a:chExt cx="1741133" cy="247122"/>
          </a:xfrm>
        </p:grpSpPr>
        <p:sp>
          <p:nvSpPr>
            <p:cNvPr name="Freeform 6" id="6"/>
            <p:cNvSpPr/>
            <p:nvPr/>
          </p:nvSpPr>
          <p:spPr>
            <a:xfrm flipH="false" flipV="false" rot="0">
              <a:off x="0" y="0"/>
              <a:ext cx="1741133" cy="247122"/>
            </a:xfrm>
            <a:custGeom>
              <a:avLst/>
              <a:gdLst/>
              <a:ahLst/>
              <a:cxnLst/>
              <a:rect r="r" b="b" t="t" l="l"/>
              <a:pathLst>
                <a:path h="247122" w="1741133">
                  <a:moveTo>
                    <a:pt x="48015" y="0"/>
                  </a:moveTo>
                  <a:lnTo>
                    <a:pt x="1693118" y="0"/>
                  </a:lnTo>
                  <a:cubicBezTo>
                    <a:pt x="1705852" y="0"/>
                    <a:pt x="1718065" y="5059"/>
                    <a:pt x="1727070" y="14063"/>
                  </a:cubicBezTo>
                  <a:cubicBezTo>
                    <a:pt x="1736074" y="23068"/>
                    <a:pt x="1741133" y="35280"/>
                    <a:pt x="1741133" y="48015"/>
                  </a:cubicBezTo>
                  <a:lnTo>
                    <a:pt x="1741133" y="199107"/>
                  </a:lnTo>
                  <a:cubicBezTo>
                    <a:pt x="1741133" y="225625"/>
                    <a:pt x="1719636" y="247122"/>
                    <a:pt x="1693118" y="247122"/>
                  </a:cubicBezTo>
                  <a:lnTo>
                    <a:pt x="48015" y="247122"/>
                  </a:lnTo>
                  <a:cubicBezTo>
                    <a:pt x="21497" y="247122"/>
                    <a:pt x="0" y="225625"/>
                    <a:pt x="0" y="199107"/>
                  </a:cubicBezTo>
                  <a:lnTo>
                    <a:pt x="0" y="48015"/>
                  </a:lnTo>
                  <a:cubicBezTo>
                    <a:pt x="0" y="21497"/>
                    <a:pt x="21497" y="0"/>
                    <a:pt x="48015" y="0"/>
                  </a:cubicBezTo>
                  <a:close/>
                </a:path>
              </a:pathLst>
            </a:custGeom>
            <a:solidFill>
              <a:srgbClr val="5B8BD2"/>
            </a:solidFill>
            <a:ln cap="rnd">
              <a:noFill/>
              <a:prstDash val="solid"/>
              <a:round/>
            </a:ln>
          </p:spPr>
        </p:sp>
        <p:sp>
          <p:nvSpPr>
            <p:cNvPr name="TextBox 7" id="7"/>
            <p:cNvSpPr txBox="true"/>
            <p:nvPr/>
          </p:nvSpPr>
          <p:spPr>
            <a:xfrm>
              <a:off x="0" y="-38100"/>
              <a:ext cx="1741133" cy="28522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2138055" y="4767183"/>
            <a:ext cx="6610863" cy="938292"/>
            <a:chOff x="0" y="0"/>
            <a:chExt cx="1741133" cy="247122"/>
          </a:xfrm>
        </p:grpSpPr>
        <p:sp>
          <p:nvSpPr>
            <p:cNvPr name="Freeform 9" id="9"/>
            <p:cNvSpPr/>
            <p:nvPr/>
          </p:nvSpPr>
          <p:spPr>
            <a:xfrm flipH="false" flipV="false" rot="0">
              <a:off x="0" y="0"/>
              <a:ext cx="1741133" cy="247122"/>
            </a:xfrm>
            <a:custGeom>
              <a:avLst/>
              <a:gdLst/>
              <a:ahLst/>
              <a:cxnLst/>
              <a:rect r="r" b="b" t="t" l="l"/>
              <a:pathLst>
                <a:path h="247122" w="1741133">
                  <a:moveTo>
                    <a:pt x="48015" y="0"/>
                  </a:moveTo>
                  <a:lnTo>
                    <a:pt x="1693118" y="0"/>
                  </a:lnTo>
                  <a:cubicBezTo>
                    <a:pt x="1705852" y="0"/>
                    <a:pt x="1718065" y="5059"/>
                    <a:pt x="1727070" y="14063"/>
                  </a:cubicBezTo>
                  <a:cubicBezTo>
                    <a:pt x="1736074" y="23068"/>
                    <a:pt x="1741133" y="35280"/>
                    <a:pt x="1741133" y="48015"/>
                  </a:cubicBezTo>
                  <a:lnTo>
                    <a:pt x="1741133" y="199107"/>
                  </a:lnTo>
                  <a:cubicBezTo>
                    <a:pt x="1741133" y="225625"/>
                    <a:pt x="1719636" y="247122"/>
                    <a:pt x="1693118" y="247122"/>
                  </a:cubicBezTo>
                  <a:lnTo>
                    <a:pt x="48015" y="247122"/>
                  </a:lnTo>
                  <a:cubicBezTo>
                    <a:pt x="21497" y="247122"/>
                    <a:pt x="0" y="225625"/>
                    <a:pt x="0" y="199107"/>
                  </a:cubicBezTo>
                  <a:lnTo>
                    <a:pt x="0" y="48015"/>
                  </a:lnTo>
                  <a:cubicBezTo>
                    <a:pt x="0" y="21497"/>
                    <a:pt x="21497" y="0"/>
                    <a:pt x="48015" y="0"/>
                  </a:cubicBezTo>
                  <a:close/>
                </a:path>
              </a:pathLst>
            </a:custGeom>
            <a:solidFill>
              <a:srgbClr val="5B8BD2"/>
            </a:solidFill>
            <a:ln cap="rnd">
              <a:noFill/>
              <a:prstDash val="solid"/>
              <a:round/>
            </a:ln>
          </p:spPr>
        </p:sp>
        <p:sp>
          <p:nvSpPr>
            <p:cNvPr name="TextBox 10" id="10"/>
            <p:cNvSpPr txBox="true"/>
            <p:nvPr/>
          </p:nvSpPr>
          <p:spPr>
            <a:xfrm>
              <a:off x="0" y="-38100"/>
              <a:ext cx="1741133" cy="28522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9539831" y="4767183"/>
            <a:ext cx="6610863" cy="938292"/>
            <a:chOff x="0" y="0"/>
            <a:chExt cx="1741133" cy="247122"/>
          </a:xfrm>
        </p:grpSpPr>
        <p:sp>
          <p:nvSpPr>
            <p:cNvPr name="Freeform 12" id="12"/>
            <p:cNvSpPr/>
            <p:nvPr/>
          </p:nvSpPr>
          <p:spPr>
            <a:xfrm flipH="false" flipV="false" rot="0">
              <a:off x="0" y="0"/>
              <a:ext cx="1741133" cy="247122"/>
            </a:xfrm>
            <a:custGeom>
              <a:avLst/>
              <a:gdLst/>
              <a:ahLst/>
              <a:cxnLst/>
              <a:rect r="r" b="b" t="t" l="l"/>
              <a:pathLst>
                <a:path h="247122" w="1741133">
                  <a:moveTo>
                    <a:pt x="48015" y="0"/>
                  </a:moveTo>
                  <a:lnTo>
                    <a:pt x="1693118" y="0"/>
                  </a:lnTo>
                  <a:cubicBezTo>
                    <a:pt x="1705852" y="0"/>
                    <a:pt x="1718065" y="5059"/>
                    <a:pt x="1727070" y="14063"/>
                  </a:cubicBezTo>
                  <a:cubicBezTo>
                    <a:pt x="1736074" y="23068"/>
                    <a:pt x="1741133" y="35280"/>
                    <a:pt x="1741133" y="48015"/>
                  </a:cubicBezTo>
                  <a:lnTo>
                    <a:pt x="1741133" y="199107"/>
                  </a:lnTo>
                  <a:cubicBezTo>
                    <a:pt x="1741133" y="225625"/>
                    <a:pt x="1719636" y="247122"/>
                    <a:pt x="1693118" y="247122"/>
                  </a:cubicBezTo>
                  <a:lnTo>
                    <a:pt x="48015" y="247122"/>
                  </a:lnTo>
                  <a:cubicBezTo>
                    <a:pt x="21497" y="247122"/>
                    <a:pt x="0" y="225625"/>
                    <a:pt x="0" y="199107"/>
                  </a:cubicBezTo>
                  <a:lnTo>
                    <a:pt x="0" y="48015"/>
                  </a:lnTo>
                  <a:cubicBezTo>
                    <a:pt x="0" y="21497"/>
                    <a:pt x="21497" y="0"/>
                    <a:pt x="48015" y="0"/>
                  </a:cubicBezTo>
                  <a:close/>
                </a:path>
              </a:pathLst>
            </a:custGeom>
            <a:solidFill>
              <a:srgbClr val="5B8BD2"/>
            </a:solidFill>
            <a:ln cap="rnd">
              <a:noFill/>
              <a:prstDash val="solid"/>
              <a:round/>
            </a:ln>
          </p:spPr>
        </p:sp>
        <p:sp>
          <p:nvSpPr>
            <p:cNvPr name="TextBox 13" id="13"/>
            <p:cNvSpPr txBox="true"/>
            <p:nvPr/>
          </p:nvSpPr>
          <p:spPr>
            <a:xfrm>
              <a:off x="0" y="-38100"/>
              <a:ext cx="1741133" cy="28522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2138055" y="5933434"/>
            <a:ext cx="6610863" cy="938292"/>
            <a:chOff x="0" y="0"/>
            <a:chExt cx="1741133" cy="247122"/>
          </a:xfrm>
        </p:grpSpPr>
        <p:sp>
          <p:nvSpPr>
            <p:cNvPr name="Freeform 15" id="15"/>
            <p:cNvSpPr/>
            <p:nvPr/>
          </p:nvSpPr>
          <p:spPr>
            <a:xfrm flipH="false" flipV="false" rot="0">
              <a:off x="0" y="0"/>
              <a:ext cx="1741133" cy="247122"/>
            </a:xfrm>
            <a:custGeom>
              <a:avLst/>
              <a:gdLst/>
              <a:ahLst/>
              <a:cxnLst/>
              <a:rect r="r" b="b" t="t" l="l"/>
              <a:pathLst>
                <a:path h="247122" w="1741133">
                  <a:moveTo>
                    <a:pt x="48015" y="0"/>
                  </a:moveTo>
                  <a:lnTo>
                    <a:pt x="1693118" y="0"/>
                  </a:lnTo>
                  <a:cubicBezTo>
                    <a:pt x="1705852" y="0"/>
                    <a:pt x="1718065" y="5059"/>
                    <a:pt x="1727070" y="14063"/>
                  </a:cubicBezTo>
                  <a:cubicBezTo>
                    <a:pt x="1736074" y="23068"/>
                    <a:pt x="1741133" y="35280"/>
                    <a:pt x="1741133" y="48015"/>
                  </a:cubicBezTo>
                  <a:lnTo>
                    <a:pt x="1741133" y="199107"/>
                  </a:lnTo>
                  <a:cubicBezTo>
                    <a:pt x="1741133" y="225625"/>
                    <a:pt x="1719636" y="247122"/>
                    <a:pt x="1693118" y="247122"/>
                  </a:cubicBezTo>
                  <a:lnTo>
                    <a:pt x="48015" y="247122"/>
                  </a:lnTo>
                  <a:cubicBezTo>
                    <a:pt x="21497" y="247122"/>
                    <a:pt x="0" y="225625"/>
                    <a:pt x="0" y="199107"/>
                  </a:cubicBezTo>
                  <a:lnTo>
                    <a:pt x="0" y="48015"/>
                  </a:lnTo>
                  <a:cubicBezTo>
                    <a:pt x="0" y="21497"/>
                    <a:pt x="21497" y="0"/>
                    <a:pt x="48015" y="0"/>
                  </a:cubicBezTo>
                  <a:close/>
                </a:path>
              </a:pathLst>
            </a:custGeom>
            <a:solidFill>
              <a:srgbClr val="5B8BD2"/>
            </a:solidFill>
            <a:ln cap="rnd">
              <a:noFill/>
              <a:prstDash val="solid"/>
              <a:round/>
            </a:ln>
          </p:spPr>
        </p:sp>
        <p:sp>
          <p:nvSpPr>
            <p:cNvPr name="TextBox 16" id="16"/>
            <p:cNvSpPr txBox="true"/>
            <p:nvPr/>
          </p:nvSpPr>
          <p:spPr>
            <a:xfrm>
              <a:off x="0" y="-38100"/>
              <a:ext cx="1741133" cy="28522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7" id="17"/>
          <p:cNvGrpSpPr/>
          <p:nvPr/>
        </p:nvGrpSpPr>
        <p:grpSpPr>
          <a:xfrm rot="0">
            <a:off x="9539831" y="5933434"/>
            <a:ext cx="6610863" cy="938292"/>
            <a:chOff x="0" y="0"/>
            <a:chExt cx="1741133" cy="247122"/>
          </a:xfrm>
        </p:grpSpPr>
        <p:sp>
          <p:nvSpPr>
            <p:cNvPr name="Freeform 18" id="18"/>
            <p:cNvSpPr/>
            <p:nvPr/>
          </p:nvSpPr>
          <p:spPr>
            <a:xfrm flipH="false" flipV="false" rot="0">
              <a:off x="0" y="0"/>
              <a:ext cx="1741133" cy="247122"/>
            </a:xfrm>
            <a:custGeom>
              <a:avLst/>
              <a:gdLst/>
              <a:ahLst/>
              <a:cxnLst/>
              <a:rect r="r" b="b" t="t" l="l"/>
              <a:pathLst>
                <a:path h="247122" w="1741133">
                  <a:moveTo>
                    <a:pt x="48015" y="0"/>
                  </a:moveTo>
                  <a:lnTo>
                    <a:pt x="1693118" y="0"/>
                  </a:lnTo>
                  <a:cubicBezTo>
                    <a:pt x="1705852" y="0"/>
                    <a:pt x="1718065" y="5059"/>
                    <a:pt x="1727070" y="14063"/>
                  </a:cubicBezTo>
                  <a:cubicBezTo>
                    <a:pt x="1736074" y="23068"/>
                    <a:pt x="1741133" y="35280"/>
                    <a:pt x="1741133" y="48015"/>
                  </a:cubicBezTo>
                  <a:lnTo>
                    <a:pt x="1741133" y="199107"/>
                  </a:lnTo>
                  <a:cubicBezTo>
                    <a:pt x="1741133" y="225625"/>
                    <a:pt x="1719636" y="247122"/>
                    <a:pt x="1693118" y="247122"/>
                  </a:cubicBezTo>
                  <a:lnTo>
                    <a:pt x="48015" y="247122"/>
                  </a:lnTo>
                  <a:cubicBezTo>
                    <a:pt x="21497" y="247122"/>
                    <a:pt x="0" y="225625"/>
                    <a:pt x="0" y="199107"/>
                  </a:cubicBezTo>
                  <a:lnTo>
                    <a:pt x="0" y="48015"/>
                  </a:lnTo>
                  <a:cubicBezTo>
                    <a:pt x="0" y="21497"/>
                    <a:pt x="21497" y="0"/>
                    <a:pt x="48015" y="0"/>
                  </a:cubicBezTo>
                  <a:close/>
                </a:path>
              </a:pathLst>
            </a:custGeom>
            <a:solidFill>
              <a:srgbClr val="5B8BD2"/>
            </a:solidFill>
            <a:ln cap="rnd">
              <a:noFill/>
              <a:prstDash val="solid"/>
              <a:round/>
            </a:ln>
          </p:spPr>
        </p:sp>
        <p:sp>
          <p:nvSpPr>
            <p:cNvPr name="TextBox 19" id="19"/>
            <p:cNvSpPr txBox="true"/>
            <p:nvPr/>
          </p:nvSpPr>
          <p:spPr>
            <a:xfrm>
              <a:off x="0" y="-38100"/>
              <a:ext cx="1741133" cy="28522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0" id="20"/>
          <p:cNvGrpSpPr/>
          <p:nvPr/>
        </p:nvGrpSpPr>
        <p:grpSpPr>
          <a:xfrm rot="0">
            <a:off x="2138055" y="7099685"/>
            <a:ext cx="6610863" cy="938292"/>
            <a:chOff x="0" y="0"/>
            <a:chExt cx="1741133" cy="247122"/>
          </a:xfrm>
        </p:grpSpPr>
        <p:sp>
          <p:nvSpPr>
            <p:cNvPr name="Freeform 21" id="21"/>
            <p:cNvSpPr/>
            <p:nvPr/>
          </p:nvSpPr>
          <p:spPr>
            <a:xfrm flipH="false" flipV="false" rot="0">
              <a:off x="0" y="0"/>
              <a:ext cx="1741133" cy="247122"/>
            </a:xfrm>
            <a:custGeom>
              <a:avLst/>
              <a:gdLst/>
              <a:ahLst/>
              <a:cxnLst/>
              <a:rect r="r" b="b" t="t" l="l"/>
              <a:pathLst>
                <a:path h="247122" w="1741133">
                  <a:moveTo>
                    <a:pt x="48015" y="0"/>
                  </a:moveTo>
                  <a:lnTo>
                    <a:pt x="1693118" y="0"/>
                  </a:lnTo>
                  <a:cubicBezTo>
                    <a:pt x="1705852" y="0"/>
                    <a:pt x="1718065" y="5059"/>
                    <a:pt x="1727070" y="14063"/>
                  </a:cubicBezTo>
                  <a:cubicBezTo>
                    <a:pt x="1736074" y="23068"/>
                    <a:pt x="1741133" y="35280"/>
                    <a:pt x="1741133" y="48015"/>
                  </a:cubicBezTo>
                  <a:lnTo>
                    <a:pt x="1741133" y="199107"/>
                  </a:lnTo>
                  <a:cubicBezTo>
                    <a:pt x="1741133" y="225625"/>
                    <a:pt x="1719636" y="247122"/>
                    <a:pt x="1693118" y="247122"/>
                  </a:cubicBezTo>
                  <a:lnTo>
                    <a:pt x="48015" y="247122"/>
                  </a:lnTo>
                  <a:cubicBezTo>
                    <a:pt x="21497" y="247122"/>
                    <a:pt x="0" y="225625"/>
                    <a:pt x="0" y="199107"/>
                  </a:cubicBezTo>
                  <a:lnTo>
                    <a:pt x="0" y="48015"/>
                  </a:lnTo>
                  <a:cubicBezTo>
                    <a:pt x="0" y="21497"/>
                    <a:pt x="21497" y="0"/>
                    <a:pt x="48015" y="0"/>
                  </a:cubicBezTo>
                  <a:close/>
                </a:path>
              </a:pathLst>
            </a:custGeom>
            <a:solidFill>
              <a:srgbClr val="5B8BD2"/>
            </a:solidFill>
            <a:ln cap="rnd">
              <a:noFill/>
              <a:prstDash val="solid"/>
              <a:round/>
            </a:ln>
          </p:spPr>
        </p:sp>
        <p:sp>
          <p:nvSpPr>
            <p:cNvPr name="TextBox 22" id="22"/>
            <p:cNvSpPr txBox="true"/>
            <p:nvPr/>
          </p:nvSpPr>
          <p:spPr>
            <a:xfrm>
              <a:off x="0" y="-38100"/>
              <a:ext cx="1741133" cy="28522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3" id="23"/>
          <p:cNvGrpSpPr/>
          <p:nvPr/>
        </p:nvGrpSpPr>
        <p:grpSpPr>
          <a:xfrm rot="0">
            <a:off x="9539831" y="7099685"/>
            <a:ext cx="6610863" cy="938292"/>
            <a:chOff x="0" y="0"/>
            <a:chExt cx="1741133" cy="247122"/>
          </a:xfrm>
        </p:grpSpPr>
        <p:sp>
          <p:nvSpPr>
            <p:cNvPr name="Freeform 24" id="24"/>
            <p:cNvSpPr/>
            <p:nvPr/>
          </p:nvSpPr>
          <p:spPr>
            <a:xfrm flipH="false" flipV="false" rot="0">
              <a:off x="0" y="0"/>
              <a:ext cx="1741133" cy="247122"/>
            </a:xfrm>
            <a:custGeom>
              <a:avLst/>
              <a:gdLst/>
              <a:ahLst/>
              <a:cxnLst/>
              <a:rect r="r" b="b" t="t" l="l"/>
              <a:pathLst>
                <a:path h="247122" w="1741133">
                  <a:moveTo>
                    <a:pt x="48015" y="0"/>
                  </a:moveTo>
                  <a:lnTo>
                    <a:pt x="1693118" y="0"/>
                  </a:lnTo>
                  <a:cubicBezTo>
                    <a:pt x="1705852" y="0"/>
                    <a:pt x="1718065" y="5059"/>
                    <a:pt x="1727070" y="14063"/>
                  </a:cubicBezTo>
                  <a:cubicBezTo>
                    <a:pt x="1736074" y="23068"/>
                    <a:pt x="1741133" y="35280"/>
                    <a:pt x="1741133" y="48015"/>
                  </a:cubicBezTo>
                  <a:lnTo>
                    <a:pt x="1741133" y="199107"/>
                  </a:lnTo>
                  <a:cubicBezTo>
                    <a:pt x="1741133" y="225625"/>
                    <a:pt x="1719636" y="247122"/>
                    <a:pt x="1693118" y="247122"/>
                  </a:cubicBezTo>
                  <a:lnTo>
                    <a:pt x="48015" y="247122"/>
                  </a:lnTo>
                  <a:cubicBezTo>
                    <a:pt x="21497" y="247122"/>
                    <a:pt x="0" y="225625"/>
                    <a:pt x="0" y="199107"/>
                  </a:cubicBezTo>
                  <a:lnTo>
                    <a:pt x="0" y="48015"/>
                  </a:lnTo>
                  <a:cubicBezTo>
                    <a:pt x="0" y="21497"/>
                    <a:pt x="21497" y="0"/>
                    <a:pt x="48015" y="0"/>
                  </a:cubicBezTo>
                  <a:close/>
                </a:path>
              </a:pathLst>
            </a:custGeom>
            <a:solidFill>
              <a:srgbClr val="5B8BD2"/>
            </a:solidFill>
            <a:ln cap="rnd">
              <a:noFill/>
              <a:prstDash val="solid"/>
              <a:round/>
            </a:ln>
          </p:spPr>
        </p:sp>
        <p:sp>
          <p:nvSpPr>
            <p:cNvPr name="TextBox 25" id="25"/>
            <p:cNvSpPr txBox="true"/>
            <p:nvPr/>
          </p:nvSpPr>
          <p:spPr>
            <a:xfrm>
              <a:off x="0" y="-38100"/>
              <a:ext cx="1741133" cy="28522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6" id="26"/>
          <p:cNvGrpSpPr/>
          <p:nvPr/>
        </p:nvGrpSpPr>
        <p:grpSpPr>
          <a:xfrm rot="0">
            <a:off x="2477840" y="3703978"/>
            <a:ext cx="732201" cy="732201"/>
            <a:chOff x="0" y="0"/>
            <a:chExt cx="192843" cy="192843"/>
          </a:xfrm>
        </p:grpSpPr>
        <p:sp>
          <p:nvSpPr>
            <p:cNvPr name="Freeform 27" id="27"/>
            <p:cNvSpPr/>
            <p:nvPr/>
          </p:nvSpPr>
          <p:spPr>
            <a:xfrm flipH="false" flipV="false" rot="0">
              <a:off x="0" y="0"/>
              <a:ext cx="192843" cy="192843"/>
            </a:xfrm>
            <a:custGeom>
              <a:avLst/>
              <a:gdLst/>
              <a:ahLst/>
              <a:cxnLst/>
              <a:rect r="r" b="b" t="t" l="l"/>
              <a:pathLst>
                <a:path h="192843" w="192843">
                  <a:moveTo>
                    <a:pt x="96422" y="0"/>
                  </a:moveTo>
                  <a:lnTo>
                    <a:pt x="96422" y="0"/>
                  </a:lnTo>
                  <a:cubicBezTo>
                    <a:pt x="149674" y="0"/>
                    <a:pt x="192843" y="43169"/>
                    <a:pt x="192843" y="96422"/>
                  </a:cubicBezTo>
                  <a:lnTo>
                    <a:pt x="192843" y="96422"/>
                  </a:lnTo>
                  <a:cubicBezTo>
                    <a:pt x="192843" y="149674"/>
                    <a:pt x="149674" y="192843"/>
                    <a:pt x="96422" y="192843"/>
                  </a:cubicBezTo>
                  <a:lnTo>
                    <a:pt x="96422" y="192843"/>
                  </a:lnTo>
                  <a:cubicBezTo>
                    <a:pt x="43169" y="192843"/>
                    <a:pt x="0" y="149674"/>
                    <a:pt x="0" y="96422"/>
                  </a:cubicBezTo>
                  <a:lnTo>
                    <a:pt x="0" y="96422"/>
                  </a:lnTo>
                  <a:cubicBezTo>
                    <a:pt x="0" y="43169"/>
                    <a:pt x="43169" y="0"/>
                    <a:pt x="96422" y="0"/>
                  </a:cubicBezTo>
                  <a:close/>
                </a:path>
              </a:pathLst>
            </a:custGeom>
            <a:solidFill>
              <a:srgbClr val="031862"/>
            </a:solidFill>
          </p:spPr>
        </p:sp>
        <p:sp>
          <p:nvSpPr>
            <p:cNvPr name="TextBox 28" id="28"/>
            <p:cNvSpPr txBox="true"/>
            <p:nvPr/>
          </p:nvSpPr>
          <p:spPr>
            <a:xfrm>
              <a:off x="0" y="-38100"/>
              <a:ext cx="192843" cy="230943"/>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9881515" y="3703978"/>
            <a:ext cx="732201" cy="732201"/>
            <a:chOff x="0" y="0"/>
            <a:chExt cx="192843" cy="192843"/>
          </a:xfrm>
        </p:grpSpPr>
        <p:sp>
          <p:nvSpPr>
            <p:cNvPr name="Freeform 30" id="30"/>
            <p:cNvSpPr/>
            <p:nvPr/>
          </p:nvSpPr>
          <p:spPr>
            <a:xfrm flipH="false" flipV="false" rot="0">
              <a:off x="0" y="0"/>
              <a:ext cx="192843" cy="192843"/>
            </a:xfrm>
            <a:custGeom>
              <a:avLst/>
              <a:gdLst/>
              <a:ahLst/>
              <a:cxnLst/>
              <a:rect r="r" b="b" t="t" l="l"/>
              <a:pathLst>
                <a:path h="192843" w="192843">
                  <a:moveTo>
                    <a:pt x="96422" y="0"/>
                  </a:moveTo>
                  <a:lnTo>
                    <a:pt x="96422" y="0"/>
                  </a:lnTo>
                  <a:cubicBezTo>
                    <a:pt x="149674" y="0"/>
                    <a:pt x="192843" y="43169"/>
                    <a:pt x="192843" y="96422"/>
                  </a:cubicBezTo>
                  <a:lnTo>
                    <a:pt x="192843" y="96422"/>
                  </a:lnTo>
                  <a:cubicBezTo>
                    <a:pt x="192843" y="149674"/>
                    <a:pt x="149674" y="192843"/>
                    <a:pt x="96422" y="192843"/>
                  </a:cubicBezTo>
                  <a:lnTo>
                    <a:pt x="96422" y="192843"/>
                  </a:lnTo>
                  <a:cubicBezTo>
                    <a:pt x="43169" y="192843"/>
                    <a:pt x="0" y="149674"/>
                    <a:pt x="0" y="96422"/>
                  </a:cubicBezTo>
                  <a:lnTo>
                    <a:pt x="0" y="96422"/>
                  </a:lnTo>
                  <a:cubicBezTo>
                    <a:pt x="0" y="43169"/>
                    <a:pt x="43169" y="0"/>
                    <a:pt x="96422" y="0"/>
                  </a:cubicBezTo>
                  <a:close/>
                </a:path>
              </a:pathLst>
            </a:custGeom>
            <a:solidFill>
              <a:srgbClr val="031862"/>
            </a:solidFill>
          </p:spPr>
        </p:sp>
        <p:sp>
          <p:nvSpPr>
            <p:cNvPr name="TextBox 31" id="31"/>
            <p:cNvSpPr txBox="true"/>
            <p:nvPr/>
          </p:nvSpPr>
          <p:spPr>
            <a:xfrm>
              <a:off x="0" y="-38100"/>
              <a:ext cx="192843" cy="230943"/>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2477840" y="4870229"/>
            <a:ext cx="732201" cy="732201"/>
            <a:chOff x="0" y="0"/>
            <a:chExt cx="192843" cy="192843"/>
          </a:xfrm>
        </p:grpSpPr>
        <p:sp>
          <p:nvSpPr>
            <p:cNvPr name="Freeform 33" id="33"/>
            <p:cNvSpPr/>
            <p:nvPr/>
          </p:nvSpPr>
          <p:spPr>
            <a:xfrm flipH="false" flipV="false" rot="0">
              <a:off x="0" y="0"/>
              <a:ext cx="192843" cy="192843"/>
            </a:xfrm>
            <a:custGeom>
              <a:avLst/>
              <a:gdLst/>
              <a:ahLst/>
              <a:cxnLst/>
              <a:rect r="r" b="b" t="t" l="l"/>
              <a:pathLst>
                <a:path h="192843" w="192843">
                  <a:moveTo>
                    <a:pt x="96422" y="0"/>
                  </a:moveTo>
                  <a:lnTo>
                    <a:pt x="96422" y="0"/>
                  </a:lnTo>
                  <a:cubicBezTo>
                    <a:pt x="149674" y="0"/>
                    <a:pt x="192843" y="43169"/>
                    <a:pt x="192843" y="96422"/>
                  </a:cubicBezTo>
                  <a:lnTo>
                    <a:pt x="192843" y="96422"/>
                  </a:lnTo>
                  <a:cubicBezTo>
                    <a:pt x="192843" y="149674"/>
                    <a:pt x="149674" y="192843"/>
                    <a:pt x="96422" y="192843"/>
                  </a:cubicBezTo>
                  <a:lnTo>
                    <a:pt x="96422" y="192843"/>
                  </a:lnTo>
                  <a:cubicBezTo>
                    <a:pt x="43169" y="192843"/>
                    <a:pt x="0" y="149674"/>
                    <a:pt x="0" y="96422"/>
                  </a:cubicBezTo>
                  <a:lnTo>
                    <a:pt x="0" y="96422"/>
                  </a:lnTo>
                  <a:cubicBezTo>
                    <a:pt x="0" y="43169"/>
                    <a:pt x="43169" y="0"/>
                    <a:pt x="96422" y="0"/>
                  </a:cubicBezTo>
                  <a:close/>
                </a:path>
              </a:pathLst>
            </a:custGeom>
            <a:solidFill>
              <a:srgbClr val="031862"/>
            </a:solidFill>
          </p:spPr>
        </p:sp>
        <p:sp>
          <p:nvSpPr>
            <p:cNvPr name="TextBox 34" id="34"/>
            <p:cNvSpPr txBox="true"/>
            <p:nvPr/>
          </p:nvSpPr>
          <p:spPr>
            <a:xfrm>
              <a:off x="0" y="-38100"/>
              <a:ext cx="192843" cy="230943"/>
            </a:xfrm>
            <a:prstGeom prst="rect">
              <a:avLst/>
            </a:prstGeom>
          </p:spPr>
          <p:txBody>
            <a:bodyPr anchor="ctr" rtlCol="false" tIns="50800" lIns="50800" bIns="50800" rIns="50800"/>
            <a:lstStyle/>
            <a:p>
              <a:pPr algn="ctr">
                <a:lnSpc>
                  <a:spcPts val="2659"/>
                </a:lnSpc>
              </a:pPr>
            </a:p>
          </p:txBody>
        </p:sp>
      </p:grpSp>
      <p:grpSp>
        <p:nvGrpSpPr>
          <p:cNvPr name="Group 35" id="35"/>
          <p:cNvGrpSpPr/>
          <p:nvPr/>
        </p:nvGrpSpPr>
        <p:grpSpPr>
          <a:xfrm rot="0">
            <a:off x="9881515" y="4870229"/>
            <a:ext cx="732201" cy="732201"/>
            <a:chOff x="0" y="0"/>
            <a:chExt cx="192843" cy="192843"/>
          </a:xfrm>
        </p:grpSpPr>
        <p:sp>
          <p:nvSpPr>
            <p:cNvPr name="Freeform 36" id="36"/>
            <p:cNvSpPr/>
            <p:nvPr/>
          </p:nvSpPr>
          <p:spPr>
            <a:xfrm flipH="false" flipV="false" rot="0">
              <a:off x="0" y="0"/>
              <a:ext cx="192843" cy="192843"/>
            </a:xfrm>
            <a:custGeom>
              <a:avLst/>
              <a:gdLst/>
              <a:ahLst/>
              <a:cxnLst/>
              <a:rect r="r" b="b" t="t" l="l"/>
              <a:pathLst>
                <a:path h="192843" w="192843">
                  <a:moveTo>
                    <a:pt x="96422" y="0"/>
                  </a:moveTo>
                  <a:lnTo>
                    <a:pt x="96422" y="0"/>
                  </a:lnTo>
                  <a:cubicBezTo>
                    <a:pt x="149674" y="0"/>
                    <a:pt x="192843" y="43169"/>
                    <a:pt x="192843" y="96422"/>
                  </a:cubicBezTo>
                  <a:lnTo>
                    <a:pt x="192843" y="96422"/>
                  </a:lnTo>
                  <a:cubicBezTo>
                    <a:pt x="192843" y="149674"/>
                    <a:pt x="149674" y="192843"/>
                    <a:pt x="96422" y="192843"/>
                  </a:cubicBezTo>
                  <a:lnTo>
                    <a:pt x="96422" y="192843"/>
                  </a:lnTo>
                  <a:cubicBezTo>
                    <a:pt x="43169" y="192843"/>
                    <a:pt x="0" y="149674"/>
                    <a:pt x="0" y="96422"/>
                  </a:cubicBezTo>
                  <a:lnTo>
                    <a:pt x="0" y="96422"/>
                  </a:lnTo>
                  <a:cubicBezTo>
                    <a:pt x="0" y="43169"/>
                    <a:pt x="43169" y="0"/>
                    <a:pt x="96422" y="0"/>
                  </a:cubicBezTo>
                  <a:close/>
                </a:path>
              </a:pathLst>
            </a:custGeom>
            <a:solidFill>
              <a:srgbClr val="031862"/>
            </a:solidFill>
          </p:spPr>
        </p:sp>
        <p:sp>
          <p:nvSpPr>
            <p:cNvPr name="TextBox 37" id="37"/>
            <p:cNvSpPr txBox="true"/>
            <p:nvPr/>
          </p:nvSpPr>
          <p:spPr>
            <a:xfrm>
              <a:off x="0" y="-38100"/>
              <a:ext cx="192843" cy="230943"/>
            </a:xfrm>
            <a:prstGeom prst="rect">
              <a:avLst/>
            </a:prstGeom>
          </p:spPr>
          <p:txBody>
            <a:bodyPr anchor="ctr" rtlCol="false" tIns="50800" lIns="50800" bIns="50800" rIns="50800"/>
            <a:lstStyle/>
            <a:p>
              <a:pPr algn="ctr">
                <a:lnSpc>
                  <a:spcPts val="2659"/>
                </a:lnSpc>
              </a:pPr>
            </a:p>
          </p:txBody>
        </p:sp>
      </p:grpSp>
      <p:grpSp>
        <p:nvGrpSpPr>
          <p:cNvPr name="Group 38" id="38"/>
          <p:cNvGrpSpPr/>
          <p:nvPr/>
        </p:nvGrpSpPr>
        <p:grpSpPr>
          <a:xfrm rot="0">
            <a:off x="2477840" y="6038850"/>
            <a:ext cx="732201" cy="732201"/>
            <a:chOff x="0" y="0"/>
            <a:chExt cx="192843" cy="192843"/>
          </a:xfrm>
        </p:grpSpPr>
        <p:sp>
          <p:nvSpPr>
            <p:cNvPr name="Freeform 39" id="39"/>
            <p:cNvSpPr/>
            <p:nvPr/>
          </p:nvSpPr>
          <p:spPr>
            <a:xfrm flipH="false" flipV="false" rot="0">
              <a:off x="0" y="0"/>
              <a:ext cx="192843" cy="192843"/>
            </a:xfrm>
            <a:custGeom>
              <a:avLst/>
              <a:gdLst/>
              <a:ahLst/>
              <a:cxnLst/>
              <a:rect r="r" b="b" t="t" l="l"/>
              <a:pathLst>
                <a:path h="192843" w="192843">
                  <a:moveTo>
                    <a:pt x="96422" y="0"/>
                  </a:moveTo>
                  <a:lnTo>
                    <a:pt x="96422" y="0"/>
                  </a:lnTo>
                  <a:cubicBezTo>
                    <a:pt x="149674" y="0"/>
                    <a:pt x="192843" y="43169"/>
                    <a:pt x="192843" y="96422"/>
                  </a:cubicBezTo>
                  <a:lnTo>
                    <a:pt x="192843" y="96422"/>
                  </a:lnTo>
                  <a:cubicBezTo>
                    <a:pt x="192843" y="149674"/>
                    <a:pt x="149674" y="192843"/>
                    <a:pt x="96422" y="192843"/>
                  </a:cubicBezTo>
                  <a:lnTo>
                    <a:pt x="96422" y="192843"/>
                  </a:lnTo>
                  <a:cubicBezTo>
                    <a:pt x="43169" y="192843"/>
                    <a:pt x="0" y="149674"/>
                    <a:pt x="0" y="96422"/>
                  </a:cubicBezTo>
                  <a:lnTo>
                    <a:pt x="0" y="96422"/>
                  </a:lnTo>
                  <a:cubicBezTo>
                    <a:pt x="0" y="43169"/>
                    <a:pt x="43169" y="0"/>
                    <a:pt x="96422" y="0"/>
                  </a:cubicBezTo>
                  <a:close/>
                </a:path>
              </a:pathLst>
            </a:custGeom>
            <a:solidFill>
              <a:srgbClr val="031862"/>
            </a:solidFill>
          </p:spPr>
        </p:sp>
        <p:sp>
          <p:nvSpPr>
            <p:cNvPr name="TextBox 40" id="40"/>
            <p:cNvSpPr txBox="true"/>
            <p:nvPr/>
          </p:nvSpPr>
          <p:spPr>
            <a:xfrm>
              <a:off x="0" y="-38100"/>
              <a:ext cx="192843" cy="230943"/>
            </a:xfrm>
            <a:prstGeom prst="rect">
              <a:avLst/>
            </a:prstGeom>
          </p:spPr>
          <p:txBody>
            <a:bodyPr anchor="ctr" rtlCol="false" tIns="50800" lIns="50800" bIns="50800" rIns="50800"/>
            <a:lstStyle/>
            <a:p>
              <a:pPr algn="ctr">
                <a:lnSpc>
                  <a:spcPts val="2659"/>
                </a:lnSpc>
              </a:pPr>
            </a:p>
          </p:txBody>
        </p:sp>
      </p:grpSp>
      <p:grpSp>
        <p:nvGrpSpPr>
          <p:cNvPr name="Group 41" id="41"/>
          <p:cNvGrpSpPr/>
          <p:nvPr/>
        </p:nvGrpSpPr>
        <p:grpSpPr>
          <a:xfrm rot="0">
            <a:off x="9881515" y="6038850"/>
            <a:ext cx="732201" cy="732201"/>
            <a:chOff x="0" y="0"/>
            <a:chExt cx="192843" cy="192843"/>
          </a:xfrm>
        </p:grpSpPr>
        <p:sp>
          <p:nvSpPr>
            <p:cNvPr name="Freeform 42" id="42"/>
            <p:cNvSpPr/>
            <p:nvPr/>
          </p:nvSpPr>
          <p:spPr>
            <a:xfrm flipH="false" flipV="false" rot="0">
              <a:off x="0" y="0"/>
              <a:ext cx="192843" cy="192843"/>
            </a:xfrm>
            <a:custGeom>
              <a:avLst/>
              <a:gdLst/>
              <a:ahLst/>
              <a:cxnLst/>
              <a:rect r="r" b="b" t="t" l="l"/>
              <a:pathLst>
                <a:path h="192843" w="192843">
                  <a:moveTo>
                    <a:pt x="96422" y="0"/>
                  </a:moveTo>
                  <a:lnTo>
                    <a:pt x="96422" y="0"/>
                  </a:lnTo>
                  <a:cubicBezTo>
                    <a:pt x="149674" y="0"/>
                    <a:pt x="192843" y="43169"/>
                    <a:pt x="192843" y="96422"/>
                  </a:cubicBezTo>
                  <a:lnTo>
                    <a:pt x="192843" y="96422"/>
                  </a:lnTo>
                  <a:cubicBezTo>
                    <a:pt x="192843" y="149674"/>
                    <a:pt x="149674" y="192843"/>
                    <a:pt x="96422" y="192843"/>
                  </a:cubicBezTo>
                  <a:lnTo>
                    <a:pt x="96422" y="192843"/>
                  </a:lnTo>
                  <a:cubicBezTo>
                    <a:pt x="43169" y="192843"/>
                    <a:pt x="0" y="149674"/>
                    <a:pt x="0" y="96422"/>
                  </a:cubicBezTo>
                  <a:lnTo>
                    <a:pt x="0" y="96422"/>
                  </a:lnTo>
                  <a:cubicBezTo>
                    <a:pt x="0" y="43169"/>
                    <a:pt x="43169" y="0"/>
                    <a:pt x="96422" y="0"/>
                  </a:cubicBezTo>
                  <a:close/>
                </a:path>
              </a:pathLst>
            </a:custGeom>
            <a:solidFill>
              <a:srgbClr val="031862"/>
            </a:solidFill>
          </p:spPr>
        </p:sp>
        <p:sp>
          <p:nvSpPr>
            <p:cNvPr name="TextBox 43" id="43"/>
            <p:cNvSpPr txBox="true"/>
            <p:nvPr/>
          </p:nvSpPr>
          <p:spPr>
            <a:xfrm>
              <a:off x="0" y="-38100"/>
              <a:ext cx="192843" cy="230943"/>
            </a:xfrm>
            <a:prstGeom prst="rect">
              <a:avLst/>
            </a:prstGeom>
          </p:spPr>
          <p:txBody>
            <a:bodyPr anchor="ctr" rtlCol="false" tIns="50800" lIns="50800" bIns="50800" rIns="50800"/>
            <a:lstStyle/>
            <a:p>
              <a:pPr algn="ctr">
                <a:lnSpc>
                  <a:spcPts val="2659"/>
                </a:lnSpc>
              </a:pPr>
            </a:p>
          </p:txBody>
        </p:sp>
      </p:grpSp>
      <p:grpSp>
        <p:nvGrpSpPr>
          <p:cNvPr name="Group 44" id="44"/>
          <p:cNvGrpSpPr/>
          <p:nvPr/>
        </p:nvGrpSpPr>
        <p:grpSpPr>
          <a:xfrm rot="0">
            <a:off x="2477840" y="7202730"/>
            <a:ext cx="732201" cy="732201"/>
            <a:chOff x="0" y="0"/>
            <a:chExt cx="192843" cy="192843"/>
          </a:xfrm>
        </p:grpSpPr>
        <p:sp>
          <p:nvSpPr>
            <p:cNvPr name="Freeform 45" id="45"/>
            <p:cNvSpPr/>
            <p:nvPr/>
          </p:nvSpPr>
          <p:spPr>
            <a:xfrm flipH="false" flipV="false" rot="0">
              <a:off x="0" y="0"/>
              <a:ext cx="192843" cy="192843"/>
            </a:xfrm>
            <a:custGeom>
              <a:avLst/>
              <a:gdLst/>
              <a:ahLst/>
              <a:cxnLst/>
              <a:rect r="r" b="b" t="t" l="l"/>
              <a:pathLst>
                <a:path h="192843" w="192843">
                  <a:moveTo>
                    <a:pt x="96422" y="0"/>
                  </a:moveTo>
                  <a:lnTo>
                    <a:pt x="96422" y="0"/>
                  </a:lnTo>
                  <a:cubicBezTo>
                    <a:pt x="149674" y="0"/>
                    <a:pt x="192843" y="43169"/>
                    <a:pt x="192843" y="96422"/>
                  </a:cubicBezTo>
                  <a:lnTo>
                    <a:pt x="192843" y="96422"/>
                  </a:lnTo>
                  <a:cubicBezTo>
                    <a:pt x="192843" y="149674"/>
                    <a:pt x="149674" y="192843"/>
                    <a:pt x="96422" y="192843"/>
                  </a:cubicBezTo>
                  <a:lnTo>
                    <a:pt x="96422" y="192843"/>
                  </a:lnTo>
                  <a:cubicBezTo>
                    <a:pt x="43169" y="192843"/>
                    <a:pt x="0" y="149674"/>
                    <a:pt x="0" y="96422"/>
                  </a:cubicBezTo>
                  <a:lnTo>
                    <a:pt x="0" y="96422"/>
                  </a:lnTo>
                  <a:cubicBezTo>
                    <a:pt x="0" y="43169"/>
                    <a:pt x="43169" y="0"/>
                    <a:pt x="96422" y="0"/>
                  </a:cubicBezTo>
                  <a:close/>
                </a:path>
              </a:pathLst>
            </a:custGeom>
            <a:solidFill>
              <a:srgbClr val="031862"/>
            </a:solidFill>
          </p:spPr>
        </p:sp>
        <p:sp>
          <p:nvSpPr>
            <p:cNvPr name="TextBox 46" id="46"/>
            <p:cNvSpPr txBox="true"/>
            <p:nvPr/>
          </p:nvSpPr>
          <p:spPr>
            <a:xfrm>
              <a:off x="0" y="-38100"/>
              <a:ext cx="192843" cy="230943"/>
            </a:xfrm>
            <a:prstGeom prst="rect">
              <a:avLst/>
            </a:prstGeom>
          </p:spPr>
          <p:txBody>
            <a:bodyPr anchor="ctr" rtlCol="false" tIns="50800" lIns="50800" bIns="50800" rIns="50800"/>
            <a:lstStyle/>
            <a:p>
              <a:pPr algn="ctr">
                <a:lnSpc>
                  <a:spcPts val="2659"/>
                </a:lnSpc>
              </a:pPr>
            </a:p>
          </p:txBody>
        </p:sp>
      </p:grpSp>
      <p:grpSp>
        <p:nvGrpSpPr>
          <p:cNvPr name="Group 47" id="47"/>
          <p:cNvGrpSpPr/>
          <p:nvPr/>
        </p:nvGrpSpPr>
        <p:grpSpPr>
          <a:xfrm rot="0">
            <a:off x="9881515" y="7202730"/>
            <a:ext cx="732201" cy="732201"/>
            <a:chOff x="0" y="0"/>
            <a:chExt cx="192843" cy="192843"/>
          </a:xfrm>
        </p:grpSpPr>
        <p:sp>
          <p:nvSpPr>
            <p:cNvPr name="Freeform 48" id="48"/>
            <p:cNvSpPr/>
            <p:nvPr/>
          </p:nvSpPr>
          <p:spPr>
            <a:xfrm flipH="false" flipV="false" rot="0">
              <a:off x="0" y="0"/>
              <a:ext cx="192843" cy="192843"/>
            </a:xfrm>
            <a:custGeom>
              <a:avLst/>
              <a:gdLst/>
              <a:ahLst/>
              <a:cxnLst/>
              <a:rect r="r" b="b" t="t" l="l"/>
              <a:pathLst>
                <a:path h="192843" w="192843">
                  <a:moveTo>
                    <a:pt x="96422" y="0"/>
                  </a:moveTo>
                  <a:lnTo>
                    <a:pt x="96422" y="0"/>
                  </a:lnTo>
                  <a:cubicBezTo>
                    <a:pt x="149674" y="0"/>
                    <a:pt x="192843" y="43169"/>
                    <a:pt x="192843" y="96422"/>
                  </a:cubicBezTo>
                  <a:lnTo>
                    <a:pt x="192843" y="96422"/>
                  </a:lnTo>
                  <a:cubicBezTo>
                    <a:pt x="192843" y="149674"/>
                    <a:pt x="149674" y="192843"/>
                    <a:pt x="96422" y="192843"/>
                  </a:cubicBezTo>
                  <a:lnTo>
                    <a:pt x="96422" y="192843"/>
                  </a:lnTo>
                  <a:cubicBezTo>
                    <a:pt x="43169" y="192843"/>
                    <a:pt x="0" y="149674"/>
                    <a:pt x="0" y="96422"/>
                  </a:cubicBezTo>
                  <a:lnTo>
                    <a:pt x="0" y="96422"/>
                  </a:lnTo>
                  <a:cubicBezTo>
                    <a:pt x="0" y="43169"/>
                    <a:pt x="43169" y="0"/>
                    <a:pt x="96422" y="0"/>
                  </a:cubicBezTo>
                  <a:close/>
                </a:path>
              </a:pathLst>
            </a:custGeom>
            <a:solidFill>
              <a:srgbClr val="031862"/>
            </a:solidFill>
          </p:spPr>
        </p:sp>
        <p:sp>
          <p:nvSpPr>
            <p:cNvPr name="TextBox 49" id="49"/>
            <p:cNvSpPr txBox="true"/>
            <p:nvPr/>
          </p:nvSpPr>
          <p:spPr>
            <a:xfrm>
              <a:off x="0" y="-38100"/>
              <a:ext cx="192843" cy="230943"/>
            </a:xfrm>
            <a:prstGeom prst="rect">
              <a:avLst/>
            </a:prstGeom>
          </p:spPr>
          <p:txBody>
            <a:bodyPr anchor="ctr" rtlCol="false" tIns="50800" lIns="50800" bIns="50800" rIns="50800"/>
            <a:lstStyle/>
            <a:p>
              <a:pPr algn="ctr">
                <a:lnSpc>
                  <a:spcPts val="2659"/>
                </a:lnSpc>
              </a:pPr>
            </a:p>
          </p:txBody>
        </p:sp>
      </p:grpSp>
      <p:sp>
        <p:nvSpPr>
          <p:cNvPr name="Freeform 50" id="50"/>
          <p:cNvSpPr/>
          <p:nvPr/>
        </p:nvSpPr>
        <p:spPr>
          <a:xfrm flipH="false" flipV="false" rot="0">
            <a:off x="0" y="-123825"/>
            <a:ext cx="2322601" cy="3600932"/>
          </a:xfrm>
          <a:custGeom>
            <a:avLst/>
            <a:gdLst/>
            <a:ahLst/>
            <a:cxnLst/>
            <a:rect r="r" b="b" t="t" l="l"/>
            <a:pathLst>
              <a:path h="3600932" w="2322601">
                <a:moveTo>
                  <a:pt x="0" y="0"/>
                </a:moveTo>
                <a:lnTo>
                  <a:pt x="2322601" y="0"/>
                </a:lnTo>
                <a:lnTo>
                  <a:pt x="2322601" y="3600932"/>
                </a:lnTo>
                <a:lnTo>
                  <a:pt x="0" y="36009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1" id="51"/>
          <p:cNvSpPr/>
          <p:nvPr/>
        </p:nvSpPr>
        <p:spPr>
          <a:xfrm flipH="true" flipV="false" rot="0">
            <a:off x="15915886" y="0"/>
            <a:ext cx="2372114" cy="3600932"/>
          </a:xfrm>
          <a:custGeom>
            <a:avLst/>
            <a:gdLst/>
            <a:ahLst/>
            <a:cxnLst/>
            <a:rect r="r" b="b" t="t" l="l"/>
            <a:pathLst>
              <a:path h="3600932" w="2372114">
                <a:moveTo>
                  <a:pt x="2372114" y="0"/>
                </a:moveTo>
                <a:lnTo>
                  <a:pt x="0" y="0"/>
                </a:lnTo>
                <a:lnTo>
                  <a:pt x="0" y="3600932"/>
                </a:lnTo>
                <a:lnTo>
                  <a:pt x="2372114" y="3600932"/>
                </a:lnTo>
                <a:lnTo>
                  <a:pt x="237211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2" id="52"/>
          <p:cNvSpPr/>
          <p:nvPr/>
        </p:nvSpPr>
        <p:spPr>
          <a:xfrm flipH="false" flipV="false" rot="0">
            <a:off x="-47625" y="9304801"/>
            <a:ext cx="4414376" cy="982199"/>
          </a:xfrm>
          <a:custGeom>
            <a:avLst/>
            <a:gdLst/>
            <a:ahLst/>
            <a:cxnLst/>
            <a:rect r="r" b="b" t="t" l="l"/>
            <a:pathLst>
              <a:path h="982199" w="4414376">
                <a:moveTo>
                  <a:pt x="0" y="0"/>
                </a:moveTo>
                <a:lnTo>
                  <a:pt x="4414376" y="0"/>
                </a:lnTo>
                <a:lnTo>
                  <a:pt x="4414376" y="982199"/>
                </a:lnTo>
                <a:lnTo>
                  <a:pt x="0" y="9821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3" id="53"/>
          <p:cNvSpPr/>
          <p:nvPr/>
        </p:nvSpPr>
        <p:spPr>
          <a:xfrm flipH="false" flipV="true" rot="0">
            <a:off x="14378643" y="9304801"/>
            <a:ext cx="4348177" cy="1342500"/>
          </a:xfrm>
          <a:custGeom>
            <a:avLst/>
            <a:gdLst/>
            <a:ahLst/>
            <a:cxnLst/>
            <a:rect r="r" b="b" t="t" l="l"/>
            <a:pathLst>
              <a:path h="1342500" w="4348177">
                <a:moveTo>
                  <a:pt x="0" y="1342500"/>
                </a:moveTo>
                <a:lnTo>
                  <a:pt x="4348178" y="1342500"/>
                </a:lnTo>
                <a:lnTo>
                  <a:pt x="4348178" y="0"/>
                </a:lnTo>
                <a:lnTo>
                  <a:pt x="0" y="0"/>
                </a:lnTo>
                <a:lnTo>
                  <a:pt x="0" y="134250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54" id="54"/>
          <p:cNvSpPr/>
          <p:nvPr/>
        </p:nvSpPr>
        <p:spPr>
          <a:xfrm flipH="false" flipV="false" rot="-4450278">
            <a:off x="5915863" y="1397451"/>
            <a:ext cx="1313288" cy="806030"/>
          </a:xfrm>
          <a:custGeom>
            <a:avLst/>
            <a:gdLst/>
            <a:ahLst/>
            <a:cxnLst/>
            <a:rect r="r" b="b" t="t" l="l"/>
            <a:pathLst>
              <a:path h="806030" w="1313288">
                <a:moveTo>
                  <a:pt x="0" y="0"/>
                </a:moveTo>
                <a:lnTo>
                  <a:pt x="1313287" y="0"/>
                </a:lnTo>
                <a:lnTo>
                  <a:pt x="1313287" y="806030"/>
                </a:lnTo>
                <a:lnTo>
                  <a:pt x="0" y="8060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55" id="55"/>
          <p:cNvSpPr txBox="true"/>
          <p:nvPr/>
        </p:nvSpPr>
        <p:spPr>
          <a:xfrm rot="0">
            <a:off x="6249463" y="1438757"/>
            <a:ext cx="5789075" cy="1543050"/>
          </a:xfrm>
          <a:prstGeom prst="rect">
            <a:avLst/>
          </a:prstGeom>
        </p:spPr>
        <p:txBody>
          <a:bodyPr anchor="t" rtlCol="false" tIns="0" lIns="0" bIns="0" rIns="0">
            <a:spAutoFit/>
          </a:bodyPr>
          <a:lstStyle/>
          <a:p>
            <a:pPr algn="ctr">
              <a:lnSpc>
                <a:spcPts val="12599"/>
              </a:lnSpc>
            </a:pPr>
            <a:r>
              <a:rPr lang="en-US" sz="9000" b="true">
                <a:solidFill>
                  <a:srgbClr val="031862"/>
                </a:solidFill>
                <a:latin typeface="Roca Two Bold"/>
                <a:ea typeface="Roca Two Bold"/>
                <a:cs typeface="Roca Two Bold"/>
                <a:sym typeface="Roca Two Bold"/>
              </a:rPr>
              <a:t>Overview</a:t>
            </a:r>
          </a:p>
        </p:txBody>
      </p:sp>
      <p:sp>
        <p:nvSpPr>
          <p:cNvPr name="TextBox 56" id="56"/>
          <p:cNvSpPr txBox="true"/>
          <p:nvPr/>
        </p:nvSpPr>
        <p:spPr>
          <a:xfrm rot="0">
            <a:off x="3762491" y="3900533"/>
            <a:ext cx="4513514" cy="396240"/>
          </a:xfrm>
          <a:prstGeom prst="rect">
            <a:avLst/>
          </a:prstGeom>
        </p:spPr>
        <p:txBody>
          <a:bodyPr anchor="t" rtlCol="false" tIns="0" lIns="0" bIns="0" rIns="0">
            <a:spAutoFit/>
          </a:bodyPr>
          <a:lstStyle/>
          <a:p>
            <a:pPr algn="l">
              <a:lnSpc>
                <a:spcPts val="3359"/>
              </a:lnSpc>
            </a:pPr>
            <a:r>
              <a:rPr lang="en-US" sz="2400" b="true">
                <a:solidFill>
                  <a:srgbClr val="000000"/>
                </a:solidFill>
                <a:latin typeface="Roca Two Bold"/>
                <a:ea typeface="Roca Two Bold"/>
                <a:cs typeface="Roca Two Bold"/>
                <a:sym typeface="Roca Two Bold"/>
              </a:rPr>
              <a:t>Problem Statement</a:t>
            </a:r>
          </a:p>
        </p:txBody>
      </p:sp>
      <p:sp>
        <p:nvSpPr>
          <p:cNvPr name="TextBox 57" id="57"/>
          <p:cNvSpPr txBox="true"/>
          <p:nvPr/>
        </p:nvSpPr>
        <p:spPr>
          <a:xfrm rot="0">
            <a:off x="2477840" y="3900533"/>
            <a:ext cx="732201" cy="396240"/>
          </a:xfrm>
          <a:prstGeom prst="rect">
            <a:avLst/>
          </a:prstGeom>
        </p:spPr>
        <p:txBody>
          <a:bodyPr anchor="t" rtlCol="false" tIns="0" lIns="0" bIns="0" rIns="0">
            <a:spAutoFit/>
          </a:bodyPr>
          <a:lstStyle/>
          <a:p>
            <a:pPr algn="ctr">
              <a:lnSpc>
                <a:spcPts val="3359"/>
              </a:lnSpc>
            </a:pPr>
            <a:r>
              <a:rPr lang="en-US" sz="2400" b="true">
                <a:solidFill>
                  <a:srgbClr val="FFFFFF"/>
                </a:solidFill>
                <a:latin typeface="Roca Two Bold"/>
                <a:ea typeface="Roca Two Bold"/>
                <a:cs typeface="Roca Two Bold"/>
                <a:sym typeface="Roca Two Bold"/>
              </a:rPr>
              <a:t>01</a:t>
            </a:r>
          </a:p>
        </p:txBody>
      </p:sp>
      <p:sp>
        <p:nvSpPr>
          <p:cNvPr name="TextBox 58" id="58"/>
          <p:cNvSpPr txBox="true"/>
          <p:nvPr/>
        </p:nvSpPr>
        <p:spPr>
          <a:xfrm rot="0">
            <a:off x="9881515" y="3900533"/>
            <a:ext cx="732201" cy="396240"/>
          </a:xfrm>
          <a:prstGeom prst="rect">
            <a:avLst/>
          </a:prstGeom>
        </p:spPr>
        <p:txBody>
          <a:bodyPr anchor="t" rtlCol="false" tIns="0" lIns="0" bIns="0" rIns="0">
            <a:spAutoFit/>
          </a:bodyPr>
          <a:lstStyle/>
          <a:p>
            <a:pPr algn="ctr">
              <a:lnSpc>
                <a:spcPts val="3359"/>
              </a:lnSpc>
            </a:pPr>
            <a:r>
              <a:rPr lang="en-US" sz="2400" b="true">
                <a:solidFill>
                  <a:srgbClr val="FFFFFF"/>
                </a:solidFill>
                <a:latin typeface="Roca Two Bold"/>
                <a:ea typeface="Roca Two Bold"/>
                <a:cs typeface="Roca Two Bold"/>
                <a:sym typeface="Roca Two Bold"/>
              </a:rPr>
              <a:t>05</a:t>
            </a:r>
          </a:p>
        </p:txBody>
      </p:sp>
      <p:sp>
        <p:nvSpPr>
          <p:cNvPr name="TextBox 59" id="59"/>
          <p:cNvSpPr txBox="true"/>
          <p:nvPr/>
        </p:nvSpPr>
        <p:spPr>
          <a:xfrm rot="0">
            <a:off x="2477840" y="5066784"/>
            <a:ext cx="732201" cy="396240"/>
          </a:xfrm>
          <a:prstGeom prst="rect">
            <a:avLst/>
          </a:prstGeom>
        </p:spPr>
        <p:txBody>
          <a:bodyPr anchor="t" rtlCol="false" tIns="0" lIns="0" bIns="0" rIns="0">
            <a:spAutoFit/>
          </a:bodyPr>
          <a:lstStyle/>
          <a:p>
            <a:pPr algn="ctr">
              <a:lnSpc>
                <a:spcPts val="3359"/>
              </a:lnSpc>
            </a:pPr>
            <a:r>
              <a:rPr lang="en-US" sz="2400" b="true">
                <a:solidFill>
                  <a:srgbClr val="FFFFFF"/>
                </a:solidFill>
                <a:latin typeface="Roca Two Bold"/>
                <a:ea typeface="Roca Two Bold"/>
                <a:cs typeface="Roca Two Bold"/>
                <a:sym typeface="Roca Two Bold"/>
              </a:rPr>
              <a:t>02</a:t>
            </a:r>
          </a:p>
        </p:txBody>
      </p:sp>
      <p:sp>
        <p:nvSpPr>
          <p:cNvPr name="TextBox 60" id="60"/>
          <p:cNvSpPr txBox="true"/>
          <p:nvPr/>
        </p:nvSpPr>
        <p:spPr>
          <a:xfrm rot="0">
            <a:off x="9881515" y="5066784"/>
            <a:ext cx="732201" cy="396240"/>
          </a:xfrm>
          <a:prstGeom prst="rect">
            <a:avLst/>
          </a:prstGeom>
        </p:spPr>
        <p:txBody>
          <a:bodyPr anchor="t" rtlCol="false" tIns="0" lIns="0" bIns="0" rIns="0">
            <a:spAutoFit/>
          </a:bodyPr>
          <a:lstStyle/>
          <a:p>
            <a:pPr algn="ctr">
              <a:lnSpc>
                <a:spcPts val="3359"/>
              </a:lnSpc>
            </a:pPr>
            <a:r>
              <a:rPr lang="en-US" sz="2400" b="true">
                <a:solidFill>
                  <a:srgbClr val="FFFFFF"/>
                </a:solidFill>
                <a:latin typeface="Roca Two Bold"/>
                <a:ea typeface="Roca Two Bold"/>
                <a:cs typeface="Roca Two Bold"/>
                <a:sym typeface="Roca Two Bold"/>
              </a:rPr>
              <a:t>06</a:t>
            </a:r>
          </a:p>
        </p:txBody>
      </p:sp>
      <p:sp>
        <p:nvSpPr>
          <p:cNvPr name="TextBox 61" id="61"/>
          <p:cNvSpPr txBox="true"/>
          <p:nvPr/>
        </p:nvSpPr>
        <p:spPr>
          <a:xfrm rot="0">
            <a:off x="2477840" y="6235406"/>
            <a:ext cx="732201" cy="396240"/>
          </a:xfrm>
          <a:prstGeom prst="rect">
            <a:avLst/>
          </a:prstGeom>
        </p:spPr>
        <p:txBody>
          <a:bodyPr anchor="t" rtlCol="false" tIns="0" lIns="0" bIns="0" rIns="0">
            <a:spAutoFit/>
          </a:bodyPr>
          <a:lstStyle/>
          <a:p>
            <a:pPr algn="ctr">
              <a:lnSpc>
                <a:spcPts val="3359"/>
              </a:lnSpc>
            </a:pPr>
            <a:r>
              <a:rPr lang="en-US" sz="2400" b="true">
                <a:solidFill>
                  <a:srgbClr val="FFFFFF"/>
                </a:solidFill>
                <a:latin typeface="Roca Two Bold"/>
                <a:ea typeface="Roca Two Bold"/>
                <a:cs typeface="Roca Two Bold"/>
                <a:sym typeface="Roca Two Bold"/>
              </a:rPr>
              <a:t>03</a:t>
            </a:r>
          </a:p>
        </p:txBody>
      </p:sp>
      <p:sp>
        <p:nvSpPr>
          <p:cNvPr name="TextBox 62" id="62"/>
          <p:cNvSpPr txBox="true"/>
          <p:nvPr/>
        </p:nvSpPr>
        <p:spPr>
          <a:xfrm rot="0">
            <a:off x="9881515" y="6235406"/>
            <a:ext cx="732201" cy="396240"/>
          </a:xfrm>
          <a:prstGeom prst="rect">
            <a:avLst/>
          </a:prstGeom>
        </p:spPr>
        <p:txBody>
          <a:bodyPr anchor="t" rtlCol="false" tIns="0" lIns="0" bIns="0" rIns="0">
            <a:spAutoFit/>
          </a:bodyPr>
          <a:lstStyle/>
          <a:p>
            <a:pPr algn="ctr">
              <a:lnSpc>
                <a:spcPts val="3359"/>
              </a:lnSpc>
            </a:pPr>
            <a:r>
              <a:rPr lang="en-US" sz="2400" b="true">
                <a:solidFill>
                  <a:srgbClr val="FFFFFF"/>
                </a:solidFill>
                <a:latin typeface="Roca Two Bold"/>
                <a:ea typeface="Roca Two Bold"/>
                <a:cs typeface="Roca Two Bold"/>
                <a:sym typeface="Roca Two Bold"/>
              </a:rPr>
              <a:t>07</a:t>
            </a:r>
          </a:p>
        </p:txBody>
      </p:sp>
      <p:sp>
        <p:nvSpPr>
          <p:cNvPr name="TextBox 63" id="63"/>
          <p:cNvSpPr txBox="true"/>
          <p:nvPr/>
        </p:nvSpPr>
        <p:spPr>
          <a:xfrm rot="0">
            <a:off x="2477840" y="7399285"/>
            <a:ext cx="732201" cy="396240"/>
          </a:xfrm>
          <a:prstGeom prst="rect">
            <a:avLst/>
          </a:prstGeom>
        </p:spPr>
        <p:txBody>
          <a:bodyPr anchor="t" rtlCol="false" tIns="0" lIns="0" bIns="0" rIns="0">
            <a:spAutoFit/>
          </a:bodyPr>
          <a:lstStyle/>
          <a:p>
            <a:pPr algn="ctr">
              <a:lnSpc>
                <a:spcPts val="3359"/>
              </a:lnSpc>
            </a:pPr>
            <a:r>
              <a:rPr lang="en-US" sz="2400" b="true">
                <a:solidFill>
                  <a:srgbClr val="FFFFFF"/>
                </a:solidFill>
                <a:latin typeface="Roca Two Bold"/>
                <a:ea typeface="Roca Two Bold"/>
                <a:cs typeface="Roca Two Bold"/>
                <a:sym typeface="Roca Two Bold"/>
              </a:rPr>
              <a:t>04</a:t>
            </a:r>
          </a:p>
        </p:txBody>
      </p:sp>
      <p:sp>
        <p:nvSpPr>
          <p:cNvPr name="TextBox 64" id="64"/>
          <p:cNvSpPr txBox="true"/>
          <p:nvPr/>
        </p:nvSpPr>
        <p:spPr>
          <a:xfrm rot="0">
            <a:off x="9881515" y="7399285"/>
            <a:ext cx="732201" cy="396240"/>
          </a:xfrm>
          <a:prstGeom prst="rect">
            <a:avLst/>
          </a:prstGeom>
        </p:spPr>
        <p:txBody>
          <a:bodyPr anchor="t" rtlCol="false" tIns="0" lIns="0" bIns="0" rIns="0">
            <a:spAutoFit/>
          </a:bodyPr>
          <a:lstStyle/>
          <a:p>
            <a:pPr algn="ctr">
              <a:lnSpc>
                <a:spcPts val="3359"/>
              </a:lnSpc>
            </a:pPr>
            <a:r>
              <a:rPr lang="en-US" sz="2400" b="true">
                <a:solidFill>
                  <a:srgbClr val="FFFFFF"/>
                </a:solidFill>
                <a:latin typeface="Roca Two Bold"/>
                <a:ea typeface="Roca Two Bold"/>
                <a:cs typeface="Roca Two Bold"/>
                <a:sym typeface="Roca Two Bold"/>
              </a:rPr>
              <a:t>08</a:t>
            </a:r>
          </a:p>
        </p:txBody>
      </p:sp>
      <p:sp>
        <p:nvSpPr>
          <p:cNvPr name="TextBox 65" id="65"/>
          <p:cNvSpPr txBox="true"/>
          <p:nvPr/>
        </p:nvSpPr>
        <p:spPr>
          <a:xfrm rot="0">
            <a:off x="11164267" y="3900533"/>
            <a:ext cx="4513514" cy="396240"/>
          </a:xfrm>
          <a:prstGeom prst="rect">
            <a:avLst/>
          </a:prstGeom>
        </p:spPr>
        <p:txBody>
          <a:bodyPr anchor="t" rtlCol="false" tIns="0" lIns="0" bIns="0" rIns="0">
            <a:spAutoFit/>
          </a:bodyPr>
          <a:lstStyle/>
          <a:p>
            <a:pPr algn="l">
              <a:lnSpc>
                <a:spcPts val="3359"/>
              </a:lnSpc>
            </a:pPr>
            <a:r>
              <a:rPr lang="en-US" sz="2400" b="true">
                <a:solidFill>
                  <a:srgbClr val="000000"/>
                </a:solidFill>
                <a:latin typeface="Roca Two Bold"/>
                <a:ea typeface="Roca Two Bold"/>
                <a:cs typeface="Roca Two Bold"/>
                <a:sym typeface="Roca Two Bold"/>
              </a:rPr>
              <a:t>Utilization of Research Results</a:t>
            </a:r>
          </a:p>
        </p:txBody>
      </p:sp>
      <p:sp>
        <p:nvSpPr>
          <p:cNvPr name="TextBox 66" id="66"/>
          <p:cNvSpPr txBox="true"/>
          <p:nvPr/>
        </p:nvSpPr>
        <p:spPr>
          <a:xfrm rot="0">
            <a:off x="3762491" y="5066784"/>
            <a:ext cx="4513514" cy="396240"/>
          </a:xfrm>
          <a:prstGeom prst="rect">
            <a:avLst/>
          </a:prstGeom>
        </p:spPr>
        <p:txBody>
          <a:bodyPr anchor="t" rtlCol="false" tIns="0" lIns="0" bIns="0" rIns="0">
            <a:spAutoFit/>
          </a:bodyPr>
          <a:lstStyle/>
          <a:p>
            <a:pPr algn="l">
              <a:lnSpc>
                <a:spcPts val="3359"/>
              </a:lnSpc>
            </a:pPr>
            <a:r>
              <a:rPr lang="en-US" sz="2400" b="true">
                <a:solidFill>
                  <a:srgbClr val="000000"/>
                </a:solidFill>
                <a:latin typeface="Roca Two Bold"/>
                <a:ea typeface="Roca Two Bold"/>
                <a:cs typeface="Roca Two Bold"/>
                <a:sym typeface="Roca Two Bold"/>
              </a:rPr>
              <a:t>Research Objectives</a:t>
            </a:r>
          </a:p>
        </p:txBody>
      </p:sp>
      <p:sp>
        <p:nvSpPr>
          <p:cNvPr name="TextBox 67" id="67"/>
          <p:cNvSpPr txBox="true"/>
          <p:nvPr/>
        </p:nvSpPr>
        <p:spPr>
          <a:xfrm rot="0">
            <a:off x="11164267" y="5066784"/>
            <a:ext cx="4513514" cy="396240"/>
          </a:xfrm>
          <a:prstGeom prst="rect">
            <a:avLst/>
          </a:prstGeom>
        </p:spPr>
        <p:txBody>
          <a:bodyPr anchor="t" rtlCol="false" tIns="0" lIns="0" bIns="0" rIns="0">
            <a:spAutoFit/>
          </a:bodyPr>
          <a:lstStyle/>
          <a:p>
            <a:pPr algn="l">
              <a:lnSpc>
                <a:spcPts val="3359"/>
              </a:lnSpc>
            </a:pPr>
            <a:r>
              <a:rPr lang="en-US" sz="2400" b="true">
                <a:solidFill>
                  <a:srgbClr val="000000"/>
                </a:solidFill>
                <a:latin typeface="Roca Two Bold"/>
                <a:ea typeface="Roca Two Bold"/>
                <a:cs typeface="Roca Two Bold"/>
                <a:sym typeface="Roca Two Bold"/>
              </a:rPr>
              <a:t>Research Outcomes</a:t>
            </a:r>
          </a:p>
        </p:txBody>
      </p:sp>
      <p:sp>
        <p:nvSpPr>
          <p:cNvPr name="TextBox 68" id="68"/>
          <p:cNvSpPr txBox="true"/>
          <p:nvPr/>
        </p:nvSpPr>
        <p:spPr>
          <a:xfrm rot="0">
            <a:off x="3762491" y="6233035"/>
            <a:ext cx="4513514" cy="396240"/>
          </a:xfrm>
          <a:prstGeom prst="rect">
            <a:avLst/>
          </a:prstGeom>
        </p:spPr>
        <p:txBody>
          <a:bodyPr anchor="t" rtlCol="false" tIns="0" lIns="0" bIns="0" rIns="0">
            <a:spAutoFit/>
          </a:bodyPr>
          <a:lstStyle/>
          <a:p>
            <a:pPr algn="l">
              <a:lnSpc>
                <a:spcPts val="3359"/>
              </a:lnSpc>
            </a:pPr>
            <a:r>
              <a:rPr lang="en-US" sz="2400" b="true">
                <a:solidFill>
                  <a:srgbClr val="000000"/>
                </a:solidFill>
                <a:latin typeface="Roca Two Bold"/>
                <a:ea typeface="Roca Two Bold"/>
                <a:cs typeface="Roca Two Bold"/>
                <a:sym typeface="Roca Two Bold"/>
              </a:rPr>
              <a:t>Literature Survey</a:t>
            </a:r>
          </a:p>
        </p:txBody>
      </p:sp>
      <p:sp>
        <p:nvSpPr>
          <p:cNvPr name="TextBox 69" id="69"/>
          <p:cNvSpPr txBox="true"/>
          <p:nvPr/>
        </p:nvSpPr>
        <p:spPr>
          <a:xfrm rot="0">
            <a:off x="11164267" y="6233035"/>
            <a:ext cx="4513514" cy="396240"/>
          </a:xfrm>
          <a:prstGeom prst="rect">
            <a:avLst/>
          </a:prstGeom>
        </p:spPr>
        <p:txBody>
          <a:bodyPr anchor="t" rtlCol="false" tIns="0" lIns="0" bIns="0" rIns="0">
            <a:spAutoFit/>
          </a:bodyPr>
          <a:lstStyle/>
          <a:p>
            <a:pPr algn="l">
              <a:lnSpc>
                <a:spcPts val="3359"/>
              </a:lnSpc>
            </a:pPr>
            <a:r>
              <a:rPr lang="en-US" sz="2400" b="true">
                <a:solidFill>
                  <a:srgbClr val="000000"/>
                </a:solidFill>
                <a:latin typeface="Roca Two Bold"/>
                <a:ea typeface="Roca Two Bold"/>
                <a:cs typeface="Roca Two Bold"/>
                <a:sym typeface="Roca Two Bold"/>
              </a:rPr>
              <a:t>Research Timetable</a:t>
            </a:r>
          </a:p>
        </p:txBody>
      </p:sp>
      <p:sp>
        <p:nvSpPr>
          <p:cNvPr name="TextBox 70" id="70"/>
          <p:cNvSpPr txBox="true"/>
          <p:nvPr/>
        </p:nvSpPr>
        <p:spPr>
          <a:xfrm rot="0">
            <a:off x="3762491" y="7399285"/>
            <a:ext cx="4513514" cy="396240"/>
          </a:xfrm>
          <a:prstGeom prst="rect">
            <a:avLst/>
          </a:prstGeom>
        </p:spPr>
        <p:txBody>
          <a:bodyPr anchor="t" rtlCol="false" tIns="0" lIns="0" bIns="0" rIns="0">
            <a:spAutoFit/>
          </a:bodyPr>
          <a:lstStyle/>
          <a:p>
            <a:pPr algn="l">
              <a:lnSpc>
                <a:spcPts val="3359"/>
              </a:lnSpc>
            </a:pPr>
            <a:r>
              <a:rPr lang="en-US" sz="2400" b="true">
                <a:solidFill>
                  <a:srgbClr val="000000"/>
                </a:solidFill>
                <a:latin typeface="Roca Two Bold"/>
                <a:ea typeface="Roca Two Bold"/>
                <a:cs typeface="Roca Two Bold"/>
                <a:sym typeface="Roca Two Bold"/>
              </a:rPr>
              <a:t>Methodology</a:t>
            </a:r>
          </a:p>
        </p:txBody>
      </p:sp>
      <p:sp>
        <p:nvSpPr>
          <p:cNvPr name="TextBox 71" id="71"/>
          <p:cNvSpPr txBox="true"/>
          <p:nvPr/>
        </p:nvSpPr>
        <p:spPr>
          <a:xfrm rot="0">
            <a:off x="11164267" y="7399285"/>
            <a:ext cx="4513514" cy="396240"/>
          </a:xfrm>
          <a:prstGeom prst="rect">
            <a:avLst/>
          </a:prstGeom>
        </p:spPr>
        <p:txBody>
          <a:bodyPr anchor="t" rtlCol="false" tIns="0" lIns="0" bIns="0" rIns="0">
            <a:spAutoFit/>
          </a:bodyPr>
          <a:lstStyle/>
          <a:p>
            <a:pPr algn="l">
              <a:lnSpc>
                <a:spcPts val="3359"/>
              </a:lnSpc>
            </a:pPr>
            <a:r>
              <a:rPr lang="en-US" sz="2400" b="true">
                <a:solidFill>
                  <a:srgbClr val="000000"/>
                </a:solidFill>
                <a:latin typeface="Roca Two Bold"/>
                <a:ea typeface="Roca Two Bold"/>
                <a:cs typeface="Roca Two Bold"/>
                <a:sym typeface="Roca Two Bold"/>
              </a:rPr>
              <a:t>References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353371" y="2001969"/>
            <a:ext cx="5246370" cy="6283062"/>
            <a:chOff x="0" y="0"/>
            <a:chExt cx="812800" cy="973411"/>
          </a:xfrm>
        </p:grpSpPr>
        <p:sp>
          <p:nvSpPr>
            <p:cNvPr name="Freeform 3" id="3"/>
            <p:cNvSpPr/>
            <p:nvPr/>
          </p:nvSpPr>
          <p:spPr>
            <a:xfrm flipH="false" flipV="false" rot="0">
              <a:off x="0" y="0"/>
              <a:ext cx="812800" cy="973411"/>
            </a:xfrm>
            <a:custGeom>
              <a:avLst/>
              <a:gdLst/>
              <a:ahLst/>
              <a:cxnLst/>
              <a:rect r="r" b="b" t="t" l="l"/>
              <a:pathLst>
                <a:path h="973411" w="812800">
                  <a:moveTo>
                    <a:pt x="33940" y="0"/>
                  </a:moveTo>
                  <a:lnTo>
                    <a:pt x="778860" y="0"/>
                  </a:lnTo>
                  <a:cubicBezTo>
                    <a:pt x="797604" y="0"/>
                    <a:pt x="812800" y="15196"/>
                    <a:pt x="812800" y="33940"/>
                  </a:cubicBezTo>
                  <a:lnTo>
                    <a:pt x="812800" y="939470"/>
                  </a:lnTo>
                  <a:cubicBezTo>
                    <a:pt x="812800" y="958215"/>
                    <a:pt x="797604" y="973411"/>
                    <a:pt x="778860" y="973411"/>
                  </a:cubicBezTo>
                  <a:lnTo>
                    <a:pt x="33940" y="973411"/>
                  </a:lnTo>
                  <a:cubicBezTo>
                    <a:pt x="24939" y="973411"/>
                    <a:pt x="16306" y="969835"/>
                    <a:pt x="9941" y="963470"/>
                  </a:cubicBezTo>
                  <a:cubicBezTo>
                    <a:pt x="3576" y="957105"/>
                    <a:pt x="0" y="948472"/>
                    <a:pt x="0" y="939470"/>
                  </a:cubicBezTo>
                  <a:lnTo>
                    <a:pt x="0" y="33940"/>
                  </a:lnTo>
                  <a:cubicBezTo>
                    <a:pt x="0" y="15196"/>
                    <a:pt x="15196" y="0"/>
                    <a:pt x="33940" y="0"/>
                  </a:cubicBezTo>
                  <a:close/>
                </a:path>
              </a:pathLst>
            </a:custGeom>
            <a:blipFill>
              <a:blip r:embed="rId2"/>
              <a:stretch>
                <a:fillRect l="-29840" t="0" r="-29840" b="0"/>
              </a:stretch>
            </a:blipFill>
          </p:spPr>
        </p:sp>
      </p:grpSp>
      <p:sp>
        <p:nvSpPr>
          <p:cNvPr name="Freeform 4" id="4"/>
          <p:cNvSpPr/>
          <p:nvPr/>
        </p:nvSpPr>
        <p:spPr>
          <a:xfrm flipH="false" flipV="false" rot="0">
            <a:off x="0" y="0"/>
            <a:ext cx="5407387" cy="1838512"/>
          </a:xfrm>
          <a:custGeom>
            <a:avLst/>
            <a:gdLst/>
            <a:ahLst/>
            <a:cxnLst/>
            <a:rect r="r" b="b" t="t" l="l"/>
            <a:pathLst>
              <a:path h="1838512" w="5407387">
                <a:moveTo>
                  <a:pt x="0" y="0"/>
                </a:moveTo>
                <a:lnTo>
                  <a:pt x="5407387" y="0"/>
                </a:lnTo>
                <a:lnTo>
                  <a:pt x="5407387" y="1838512"/>
                </a:lnTo>
                <a:lnTo>
                  <a:pt x="0" y="18385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5400000">
            <a:off x="-1988226" y="6976199"/>
            <a:ext cx="6033853" cy="3831497"/>
          </a:xfrm>
          <a:custGeom>
            <a:avLst/>
            <a:gdLst/>
            <a:ahLst/>
            <a:cxnLst/>
            <a:rect r="r" b="b" t="t" l="l"/>
            <a:pathLst>
              <a:path h="3831497" w="6033853">
                <a:moveTo>
                  <a:pt x="0" y="0"/>
                </a:moveTo>
                <a:lnTo>
                  <a:pt x="6033852" y="0"/>
                </a:lnTo>
                <a:lnTo>
                  <a:pt x="6033852" y="3831496"/>
                </a:lnTo>
                <a:lnTo>
                  <a:pt x="0" y="38314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true" rot="0">
            <a:off x="13853827" y="7975743"/>
            <a:ext cx="4465540" cy="2327663"/>
          </a:xfrm>
          <a:custGeom>
            <a:avLst/>
            <a:gdLst/>
            <a:ahLst/>
            <a:cxnLst/>
            <a:rect r="r" b="b" t="t" l="l"/>
            <a:pathLst>
              <a:path h="2327663" w="4465540">
                <a:moveTo>
                  <a:pt x="4465540" y="2327662"/>
                </a:moveTo>
                <a:lnTo>
                  <a:pt x="0" y="2327662"/>
                </a:lnTo>
                <a:lnTo>
                  <a:pt x="0" y="0"/>
                </a:lnTo>
                <a:lnTo>
                  <a:pt x="4465540" y="0"/>
                </a:lnTo>
                <a:lnTo>
                  <a:pt x="4465540" y="2327662"/>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6248194" y="0"/>
            <a:ext cx="1508984" cy="2001969"/>
          </a:xfrm>
          <a:custGeom>
            <a:avLst/>
            <a:gdLst/>
            <a:ahLst/>
            <a:cxnLst/>
            <a:rect r="r" b="b" t="t" l="l"/>
            <a:pathLst>
              <a:path h="2001969" w="1508984">
                <a:moveTo>
                  <a:pt x="0" y="0"/>
                </a:moveTo>
                <a:lnTo>
                  <a:pt x="1508984" y="0"/>
                </a:lnTo>
                <a:lnTo>
                  <a:pt x="1508984" y="2001969"/>
                </a:lnTo>
                <a:lnTo>
                  <a:pt x="0" y="200196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8390967" y="1849569"/>
            <a:ext cx="9928400" cy="1362097"/>
          </a:xfrm>
          <a:prstGeom prst="rect">
            <a:avLst/>
          </a:prstGeom>
        </p:spPr>
        <p:txBody>
          <a:bodyPr anchor="t" rtlCol="false" tIns="0" lIns="0" bIns="0" rIns="0">
            <a:spAutoFit/>
          </a:bodyPr>
          <a:lstStyle/>
          <a:p>
            <a:pPr algn="l">
              <a:lnSpc>
                <a:spcPts val="11179"/>
              </a:lnSpc>
            </a:pPr>
            <a:r>
              <a:rPr lang="en-US" sz="7985" b="true">
                <a:solidFill>
                  <a:srgbClr val="031862"/>
                </a:solidFill>
                <a:latin typeface="Roca Two Bold"/>
                <a:ea typeface="Roca Two Bold"/>
                <a:cs typeface="Roca Two Bold"/>
                <a:sym typeface="Roca Two Bold"/>
              </a:rPr>
              <a:t>Problem Statement</a:t>
            </a:r>
          </a:p>
        </p:txBody>
      </p:sp>
      <p:sp>
        <p:nvSpPr>
          <p:cNvPr name="TextBox 9" id="9"/>
          <p:cNvSpPr txBox="true"/>
          <p:nvPr/>
        </p:nvSpPr>
        <p:spPr>
          <a:xfrm rot="0">
            <a:off x="8390967" y="3240301"/>
            <a:ext cx="7695630" cy="4596765"/>
          </a:xfrm>
          <a:prstGeom prst="rect">
            <a:avLst/>
          </a:prstGeom>
        </p:spPr>
        <p:txBody>
          <a:bodyPr anchor="t" rtlCol="false" tIns="0" lIns="0" bIns="0" rIns="0">
            <a:spAutoFit/>
          </a:bodyPr>
          <a:lstStyle/>
          <a:p>
            <a:pPr algn="just" marL="518160" indent="-259080" lvl="1">
              <a:lnSpc>
                <a:spcPts val="3359"/>
              </a:lnSpc>
              <a:buFont typeface="Arial"/>
              <a:buChar char="•"/>
            </a:pPr>
            <a:r>
              <a:rPr lang="en-US" sz="2400">
                <a:solidFill>
                  <a:srgbClr val="031862"/>
                </a:solidFill>
                <a:latin typeface="Gordita"/>
                <a:ea typeface="Gordita"/>
                <a:cs typeface="Gordita"/>
                <a:sym typeface="Gordita"/>
              </a:rPr>
              <a:t>Lung cancer is one of the leading causes of mortality worldwide.</a:t>
            </a:r>
          </a:p>
          <a:p>
            <a:pPr algn="just" marL="518160" indent="-259080" lvl="1">
              <a:lnSpc>
                <a:spcPts val="3359"/>
              </a:lnSpc>
              <a:buFont typeface="Arial"/>
              <a:buChar char="•"/>
            </a:pPr>
            <a:r>
              <a:rPr lang="en-US" sz="2400">
                <a:solidFill>
                  <a:srgbClr val="031862"/>
                </a:solidFill>
                <a:latin typeface="Gordita"/>
                <a:ea typeface="Gordita"/>
                <a:cs typeface="Gordita"/>
                <a:sym typeface="Gordita"/>
              </a:rPr>
              <a:t>Early detection through CT screening helps reduce deaths but diagnosis remains challenging.</a:t>
            </a:r>
          </a:p>
          <a:p>
            <a:pPr algn="just" marL="518160" indent="-259080" lvl="1">
              <a:lnSpc>
                <a:spcPts val="3359"/>
              </a:lnSpc>
              <a:buFont typeface="Arial"/>
              <a:buChar char="•"/>
            </a:pPr>
            <a:r>
              <a:rPr lang="en-US" sz="2400">
                <a:solidFill>
                  <a:srgbClr val="031862"/>
                </a:solidFill>
                <a:latin typeface="Gordita"/>
                <a:ea typeface="Gordita"/>
                <a:cs typeface="Gordita"/>
                <a:sym typeface="Gordita"/>
              </a:rPr>
              <a:t>CNN-based models often suffer from spatial information loss and high false-positive rates.</a:t>
            </a:r>
          </a:p>
          <a:p>
            <a:pPr algn="just" marL="518160" indent="-259080" lvl="1">
              <a:lnSpc>
                <a:spcPts val="3359"/>
              </a:lnSpc>
              <a:buFont typeface="Arial"/>
              <a:buChar char="•"/>
            </a:pPr>
            <a:r>
              <a:rPr lang="en-US" sz="2400">
                <a:solidFill>
                  <a:srgbClr val="031862"/>
                </a:solidFill>
                <a:latin typeface="Gordita"/>
                <a:ea typeface="Gordita"/>
                <a:cs typeface="Gordita"/>
                <a:sym typeface="Gordita"/>
              </a:rPr>
              <a:t>Capsule Neural Networks (CapsNets) preserve spatial hierarchies.</a:t>
            </a:r>
          </a:p>
          <a:p>
            <a:pPr algn="just" marL="518160" indent="-259080" lvl="1">
              <a:lnSpc>
                <a:spcPts val="3359"/>
              </a:lnSpc>
              <a:buFont typeface="Arial"/>
              <a:buChar char="•"/>
            </a:pPr>
            <a:r>
              <a:rPr lang="en-US" sz="2400">
                <a:solidFill>
                  <a:srgbClr val="031862"/>
                </a:solidFill>
                <a:latin typeface="Gordita"/>
                <a:ea typeface="Gordita"/>
                <a:cs typeface="Gordita"/>
                <a:sym typeface="Gordita"/>
              </a:rPr>
              <a:t>Limited empirical research comparing CNN and CapsNet for lung nodule detection.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353371" y="2001969"/>
            <a:ext cx="5246370" cy="6283062"/>
            <a:chOff x="0" y="0"/>
            <a:chExt cx="812800" cy="973411"/>
          </a:xfrm>
        </p:grpSpPr>
        <p:sp>
          <p:nvSpPr>
            <p:cNvPr name="Freeform 3" id="3"/>
            <p:cNvSpPr/>
            <p:nvPr/>
          </p:nvSpPr>
          <p:spPr>
            <a:xfrm flipH="false" flipV="false" rot="0">
              <a:off x="0" y="0"/>
              <a:ext cx="812800" cy="973411"/>
            </a:xfrm>
            <a:custGeom>
              <a:avLst/>
              <a:gdLst/>
              <a:ahLst/>
              <a:cxnLst/>
              <a:rect r="r" b="b" t="t" l="l"/>
              <a:pathLst>
                <a:path h="973411" w="812800">
                  <a:moveTo>
                    <a:pt x="33940" y="0"/>
                  </a:moveTo>
                  <a:lnTo>
                    <a:pt x="778860" y="0"/>
                  </a:lnTo>
                  <a:cubicBezTo>
                    <a:pt x="797604" y="0"/>
                    <a:pt x="812800" y="15196"/>
                    <a:pt x="812800" y="33940"/>
                  </a:cubicBezTo>
                  <a:lnTo>
                    <a:pt x="812800" y="939470"/>
                  </a:lnTo>
                  <a:cubicBezTo>
                    <a:pt x="812800" y="958215"/>
                    <a:pt x="797604" y="973411"/>
                    <a:pt x="778860" y="973411"/>
                  </a:cubicBezTo>
                  <a:lnTo>
                    <a:pt x="33940" y="973411"/>
                  </a:lnTo>
                  <a:cubicBezTo>
                    <a:pt x="24939" y="973411"/>
                    <a:pt x="16306" y="969835"/>
                    <a:pt x="9941" y="963470"/>
                  </a:cubicBezTo>
                  <a:cubicBezTo>
                    <a:pt x="3576" y="957105"/>
                    <a:pt x="0" y="948472"/>
                    <a:pt x="0" y="939470"/>
                  </a:cubicBezTo>
                  <a:lnTo>
                    <a:pt x="0" y="33940"/>
                  </a:lnTo>
                  <a:cubicBezTo>
                    <a:pt x="0" y="15196"/>
                    <a:pt x="15196" y="0"/>
                    <a:pt x="33940" y="0"/>
                  </a:cubicBezTo>
                  <a:close/>
                </a:path>
              </a:pathLst>
            </a:custGeom>
            <a:blipFill>
              <a:blip r:embed="rId2"/>
              <a:stretch>
                <a:fillRect l="-29840" t="0" r="-29840" b="0"/>
              </a:stretch>
            </a:blipFill>
          </p:spPr>
        </p:sp>
      </p:grpSp>
      <p:sp>
        <p:nvSpPr>
          <p:cNvPr name="Freeform 4" id="4"/>
          <p:cNvSpPr/>
          <p:nvPr/>
        </p:nvSpPr>
        <p:spPr>
          <a:xfrm flipH="false" flipV="false" rot="0">
            <a:off x="0" y="0"/>
            <a:ext cx="5407387" cy="1838512"/>
          </a:xfrm>
          <a:custGeom>
            <a:avLst/>
            <a:gdLst/>
            <a:ahLst/>
            <a:cxnLst/>
            <a:rect r="r" b="b" t="t" l="l"/>
            <a:pathLst>
              <a:path h="1838512" w="5407387">
                <a:moveTo>
                  <a:pt x="0" y="0"/>
                </a:moveTo>
                <a:lnTo>
                  <a:pt x="5407387" y="0"/>
                </a:lnTo>
                <a:lnTo>
                  <a:pt x="5407387" y="1838512"/>
                </a:lnTo>
                <a:lnTo>
                  <a:pt x="0" y="18385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5400000">
            <a:off x="-1988226" y="6976199"/>
            <a:ext cx="6033853" cy="3831497"/>
          </a:xfrm>
          <a:custGeom>
            <a:avLst/>
            <a:gdLst/>
            <a:ahLst/>
            <a:cxnLst/>
            <a:rect r="r" b="b" t="t" l="l"/>
            <a:pathLst>
              <a:path h="3831497" w="6033853">
                <a:moveTo>
                  <a:pt x="0" y="0"/>
                </a:moveTo>
                <a:lnTo>
                  <a:pt x="6033852" y="0"/>
                </a:lnTo>
                <a:lnTo>
                  <a:pt x="6033852" y="3831496"/>
                </a:lnTo>
                <a:lnTo>
                  <a:pt x="0" y="38314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true" rot="0">
            <a:off x="13853827" y="7975743"/>
            <a:ext cx="4465540" cy="2327663"/>
          </a:xfrm>
          <a:custGeom>
            <a:avLst/>
            <a:gdLst/>
            <a:ahLst/>
            <a:cxnLst/>
            <a:rect r="r" b="b" t="t" l="l"/>
            <a:pathLst>
              <a:path h="2327663" w="4465540">
                <a:moveTo>
                  <a:pt x="4465540" y="2327662"/>
                </a:moveTo>
                <a:lnTo>
                  <a:pt x="0" y="2327662"/>
                </a:lnTo>
                <a:lnTo>
                  <a:pt x="0" y="0"/>
                </a:lnTo>
                <a:lnTo>
                  <a:pt x="4465540" y="0"/>
                </a:lnTo>
                <a:lnTo>
                  <a:pt x="4465540" y="2327662"/>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6248194" y="0"/>
            <a:ext cx="1508984" cy="2001969"/>
          </a:xfrm>
          <a:custGeom>
            <a:avLst/>
            <a:gdLst/>
            <a:ahLst/>
            <a:cxnLst/>
            <a:rect r="r" b="b" t="t" l="l"/>
            <a:pathLst>
              <a:path h="2001969" w="1508984">
                <a:moveTo>
                  <a:pt x="0" y="0"/>
                </a:moveTo>
                <a:lnTo>
                  <a:pt x="1508984" y="0"/>
                </a:lnTo>
                <a:lnTo>
                  <a:pt x="1508984" y="2001969"/>
                </a:lnTo>
                <a:lnTo>
                  <a:pt x="0" y="200196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7828778" y="1849569"/>
            <a:ext cx="9928400" cy="1362097"/>
          </a:xfrm>
          <a:prstGeom prst="rect">
            <a:avLst/>
          </a:prstGeom>
        </p:spPr>
        <p:txBody>
          <a:bodyPr anchor="t" rtlCol="false" tIns="0" lIns="0" bIns="0" rIns="0">
            <a:spAutoFit/>
          </a:bodyPr>
          <a:lstStyle/>
          <a:p>
            <a:pPr algn="l">
              <a:lnSpc>
                <a:spcPts val="11179"/>
              </a:lnSpc>
            </a:pPr>
            <a:r>
              <a:rPr lang="en-US" sz="7985" b="true">
                <a:solidFill>
                  <a:srgbClr val="031862"/>
                </a:solidFill>
                <a:latin typeface="Roca Two Bold"/>
                <a:ea typeface="Roca Two Bold"/>
                <a:cs typeface="Roca Two Bold"/>
                <a:sym typeface="Roca Two Bold"/>
              </a:rPr>
              <a:t>Research Objectives</a:t>
            </a:r>
          </a:p>
        </p:txBody>
      </p:sp>
      <p:sp>
        <p:nvSpPr>
          <p:cNvPr name="TextBox 9" id="9"/>
          <p:cNvSpPr txBox="true"/>
          <p:nvPr/>
        </p:nvSpPr>
        <p:spPr>
          <a:xfrm rot="0">
            <a:off x="8390967" y="3240405"/>
            <a:ext cx="8321212" cy="3858893"/>
          </a:xfrm>
          <a:prstGeom prst="rect">
            <a:avLst/>
          </a:prstGeom>
        </p:spPr>
        <p:txBody>
          <a:bodyPr anchor="t" rtlCol="false" tIns="0" lIns="0" bIns="0" rIns="0">
            <a:spAutoFit/>
          </a:bodyPr>
          <a:lstStyle/>
          <a:p>
            <a:pPr algn="just" marL="599922" indent="-299961" lvl="1">
              <a:lnSpc>
                <a:spcPts val="3890"/>
              </a:lnSpc>
              <a:buFont typeface="Arial"/>
              <a:buChar char="•"/>
            </a:pPr>
            <a:r>
              <a:rPr lang="en-US" sz="2778">
                <a:solidFill>
                  <a:srgbClr val="031862"/>
                </a:solidFill>
                <a:latin typeface="Gordita"/>
                <a:ea typeface="Gordita"/>
                <a:cs typeface="Gordita"/>
                <a:sym typeface="Gordita"/>
              </a:rPr>
              <a:t>Analyze limitations of CNN approaches.</a:t>
            </a:r>
          </a:p>
          <a:p>
            <a:pPr algn="just" marL="599922" indent="-299961" lvl="1">
              <a:lnSpc>
                <a:spcPts val="3890"/>
              </a:lnSpc>
              <a:buFont typeface="Arial"/>
              <a:buChar char="•"/>
            </a:pPr>
            <a:r>
              <a:rPr lang="en-US" sz="2778">
                <a:solidFill>
                  <a:srgbClr val="031862"/>
                </a:solidFill>
                <a:latin typeface="Gordita"/>
                <a:ea typeface="Gordita"/>
                <a:cs typeface="Gordita"/>
                <a:sym typeface="Gordita"/>
              </a:rPr>
              <a:t>Design optimized Capsule Neural Network architectures using dynamic routing.</a:t>
            </a:r>
          </a:p>
          <a:p>
            <a:pPr algn="just" marL="599922" indent="-299961" lvl="1">
              <a:lnSpc>
                <a:spcPts val="3890"/>
              </a:lnSpc>
              <a:buFont typeface="Arial"/>
              <a:buChar char="•"/>
            </a:pPr>
            <a:r>
              <a:rPr lang="en-US" sz="2778">
                <a:solidFill>
                  <a:srgbClr val="031862"/>
                </a:solidFill>
                <a:latin typeface="Gordita"/>
                <a:ea typeface="Gordita"/>
                <a:cs typeface="Gordita"/>
                <a:sym typeface="Gordita"/>
              </a:rPr>
              <a:t>Develop models for accurate classification.</a:t>
            </a:r>
          </a:p>
          <a:p>
            <a:pPr algn="just" marL="599922" indent="-299961" lvl="1">
              <a:lnSpc>
                <a:spcPts val="3890"/>
              </a:lnSpc>
              <a:buFont typeface="Arial"/>
              <a:buChar char="•"/>
            </a:pPr>
            <a:r>
              <a:rPr lang="en-US" sz="2778">
                <a:solidFill>
                  <a:srgbClr val="031862"/>
                </a:solidFill>
                <a:latin typeface="Gordita"/>
                <a:ea typeface="Gordita"/>
                <a:cs typeface="Gordita"/>
                <a:sym typeface="Gordita"/>
              </a:rPr>
              <a:t>Evaluate performance using accuracy, sensitivity, and specificity.</a:t>
            </a:r>
          </a:p>
          <a:p>
            <a:pPr algn="just" marL="599922" indent="-299961" lvl="1">
              <a:lnSpc>
                <a:spcPts val="3890"/>
              </a:lnSpc>
              <a:buFont typeface="Arial"/>
              <a:buChar char="•"/>
            </a:pPr>
            <a:r>
              <a:rPr lang="en-US" sz="2778">
                <a:solidFill>
                  <a:srgbClr val="031862"/>
                </a:solidFill>
                <a:latin typeface="Gordita"/>
                <a:ea typeface="Gordita"/>
                <a:cs typeface="Gordita"/>
                <a:sym typeface="Gordita"/>
              </a:rPr>
              <a:t>Propose deployable CapsNet-based diagnostic frameworks.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08644" y="6313424"/>
            <a:ext cx="8490291" cy="3767566"/>
          </a:xfrm>
          <a:custGeom>
            <a:avLst/>
            <a:gdLst/>
            <a:ahLst/>
            <a:cxnLst/>
            <a:rect r="r" b="b" t="t" l="l"/>
            <a:pathLst>
              <a:path h="3767566" w="8490291">
                <a:moveTo>
                  <a:pt x="0" y="0"/>
                </a:moveTo>
                <a:lnTo>
                  <a:pt x="8490290" y="0"/>
                </a:lnTo>
                <a:lnTo>
                  <a:pt x="8490290" y="3767567"/>
                </a:lnTo>
                <a:lnTo>
                  <a:pt x="0" y="37675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3030085"/>
            <a:ext cx="6576895" cy="5802362"/>
            <a:chOff x="0" y="0"/>
            <a:chExt cx="1018933" cy="898938"/>
          </a:xfrm>
        </p:grpSpPr>
        <p:sp>
          <p:nvSpPr>
            <p:cNvPr name="Freeform 4" id="4"/>
            <p:cNvSpPr/>
            <p:nvPr/>
          </p:nvSpPr>
          <p:spPr>
            <a:xfrm flipH="false" flipV="false" rot="0">
              <a:off x="0" y="0"/>
              <a:ext cx="1018933" cy="898938"/>
            </a:xfrm>
            <a:custGeom>
              <a:avLst/>
              <a:gdLst/>
              <a:ahLst/>
              <a:cxnLst/>
              <a:rect r="r" b="b" t="t" l="l"/>
              <a:pathLst>
                <a:path h="898938" w="1018933">
                  <a:moveTo>
                    <a:pt x="47086" y="0"/>
                  </a:moveTo>
                  <a:lnTo>
                    <a:pt x="971848" y="0"/>
                  </a:lnTo>
                  <a:cubicBezTo>
                    <a:pt x="997852" y="0"/>
                    <a:pt x="1018933" y="21081"/>
                    <a:pt x="1018933" y="47086"/>
                  </a:cubicBezTo>
                  <a:lnTo>
                    <a:pt x="1018933" y="851852"/>
                  </a:lnTo>
                  <a:cubicBezTo>
                    <a:pt x="1018933" y="877857"/>
                    <a:pt x="997852" y="898938"/>
                    <a:pt x="971848" y="898938"/>
                  </a:cubicBezTo>
                  <a:lnTo>
                    <a:pt x="47086" y="898938"/>
                  </a:lnTo>
                  <a:cubicBezTo>
                    <a:pt x="21081" y="898938"/>
                    <a:pt x="0" y="877857"/>
                    <a:pt x="0" y="851852"/>
                  </a:cubicBezTo>
                  <a:lnTo>
                    <a:pt x="0" y="47086"/>
                  </a:lnTo>
                  <a:cubicBezTo>
                    <a:pt x="0" y="21081"/>
                    <a:pt x="21081" y="0"/>
                    <a:pt x="47086" y="0"/>
                  </a:cubicBezTo>
                  <a:close/>
                </a:path>
              </a:pathLst>
            </a:custGeom>
            <a:blipFill>
              <a:blip r:embed="rId4"/>
              <a:stretch>
                <a:fillRect l="-16208" t="0" r="-16208" b="0"/>
              </a:stretch>
            </a:blipFill>
          </p:spPr>
        </p:sp>
      </p:grpSp>
      <p:sp>
        <p:nvSpPr>
          <p:cNvPr name="Freeform 5" id="5"/>
          <p:cNvSpPr/>
          <p:nvPr/>
        </p:nvSpPr>
        <p:spPr>
          <a:xfrm flipH="true" flipV="true" rot="0">
            <a:off x="12467896" y="8870548"/>
            <a:ext cx="6843643" cy="1890556"/>
          </a:xfrm>
          <a:custGeom>
            <a:avLst/>
            <a:gdLst/>
            <a:ahLst/>
            <a:cxnLst/>
            <a:rect r="r" b="b" t="t" l="l"/>
            <a:pathLst>
              <a:path h="1890556" w="6843643">
                <a:moveTo>
                  <a:pt x="6843643" y="1890556"/>
                </a:moveTo>
                <a:lnTo>
                  <a:pt x="0" y="1890556"/>
                </a:lnTo>
                <a:lnTo>
                  <a:pt x="0" y="0"/>
                </a:lnTo>
                <a:lnTo>
                  <a:pt x="6843643" y="0"/>
                </a:lnTo>
                <a:lnTo>
                  <a:pt x="6843643" y="1890556"/>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0">
            <a:off x="13430136" y="0"/>
            <a:ext cx="4857864" cy="1651674"/>
          </a:xfrm>
          <a:custGeom>
            <a:avLst/>
            <a:gdLst/>
            <a:ahLst/>
            <a:cxnLst/>
            <a:rect r="r" b="b" t="t" l="l"/>
            <a:pathLst>
              <a:path h="1651674" w="4857864">
                <a:moveTo>
                  <a:pt x="4857864" y="0"/>
                </a:moveTo>
                <a:lnTo>
                  <a:pt x="0" y="0"/>
                </a:lnTo>
                <a:lnTo>
                  <a:pt x="0" y="1651674"/>
                </a:lnTo>
                <a:lnTo>
                  <a:pt x="4857864" y="1651674"/>
                </a:lnTo>
                <a:lnTo>
                  <a:pt x="485786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7966763" y="2642728"/>
            <a:ext cx="9827470" cy="6567551"/>
          </a:xfrm>
          <a:prstGeom prst="rect">
            <a:avLst/>
          </a:prstGeom>
        </p:spPr>
        <p:txBody>
          <a:bodyPr anchor="t" rtlCol="false" tIns="0" lIns="0" bIns="0" rIns="0">
            <a:spAutoFit/>
          </a:bodyPr>
          <a:lstStyle/>
          <a:p>
            <a:pPr algn="l" marL="604519" indent="-302260" lvl="1">
              <a:lnSpc>
                <a:spcPts val="3471"/>
              </a:lnSpc>
              <a:buFont typeface="Arial"/>
              <a:buChar char="•"/>
            </a:pPr>
            <a:r>
              <a:rPr lang="en-US" sz="2799">
                <a:solidFill>
                  <a:srgbClr val="031862"/>
                </a:solidFill>
                <a:latin typeface="DM Sans"/>
                <a:ea typeface="DM Sans"/>
                <a:cs typeface="DM Sans"/>
                <a:sym typeface="DM Sans"/>
              </a:rPr>
              <a:t>Lung cancer remains a major cause of death globally [9].</a:t>
            </a:r>
          </a:p>
          <a:p>
            <a:pPr algn="l" marL="604519" indent="-302260" lvl="1">
              <a:lnSpc>
                <a:spcPts val="3471"/>
              </a:lnSpc>
              <a:buFont typeface="Arial"/>
              <a:buChar char="•"/>
            </a:pPr>
            <a:r>
              <a:rPr lang="en-US" sz="2799">
                <a:solidFill>
                  <a:srgbClr val="031862"/>
                </a:solidFill>
                <a:latin typeface="DM Sans"/>
                <a:ea typeface="DM Sans"/>
                <a:cs typeface="DM Sans"/>
                <a:sym typeface="DM Sans"/>
              </a:rPr>
              <a:t>CNN models achieved up to 84% accuracy but face false positives [8].</a:t>
            </a:r>
          </a:p>
          <a:p>
            <a:pPr algn="l" marL="604519" indent="-302260" lvl="1">
              <a:lnSpc>
                <a:spcPts val="3471"/>
              </a:lnSpc>
              <a:buFont typeface="Arial"/>
              <a:buChar char="•"/>
            </a:pPr>
            <a:r>
              <a:rPr lang="en-US" sz="2799">
                <a:solidFill>
                  <a:srgbClr val="031862"/>
                </a:solidFill>
                <a:latin typeface="DM Sans"/>
                <a:ea typeface="DM Sans"/>
                <a:cs typeface="DM Sans"/>
                <a:sym typeface="DM Sans"/>
              </a:rPr>
              <a:t>Max pooling operations in CNNs cause spatial information loss [5].</a:t>
            </a:r>
          </a:p>
          <a:p>
            <a:pPr algn="l" marL="604519" indent="-302260" lvl="1">
              <a:lnSpc>
                <a:spcPts val="3471"/>
              </a:lnSpc>
              <a:buFont typeface="Arial"/>
              <a:buChar char="•"/>
            </a:pPr>
            <a:r>
              <a:rPr lang="en-US" sz="2799">
                <a:solidFill>
                  <a:srgbClr val="031862"/>
                </a:solidFill>
                <a:latin typeface="DM Sans"/>
                <a:ea typeface="DM Sans"/>
                <a:cs typeface="DM Sans"/>
                <a:sym typeface="DM Sans"/>
              </a:rPr>
              <a:t>CNNs require large datasets and risk overfitting [1].</a:t>
            </a:r>
          </a:p>
          <a:p>
            <a:pPr algn="l" marL="604519" indent="-302260" lvl="1">
              <a:lnSpc>
                <a:spcPts val="3471"/>
              </a:lnSpc>
              <a:buFont typeface="Arial"/>
              <a:buChar char="•"/>
            </a:pPr>
            <a:r>
              <a:rPr lang="en-US" sz="2799">
                <a:solidFill>
                  <a:srgbClr val="031862"/>
                </a:solidFill>
                <a:latin typeface="DM Sans"/>
                <a:ea typeface="DM Sans"/>
                <a:cs typeface="DM Sans"/>
                <a:sym typeface="DM Sans"/>
              </a:rPr>
              <a:t>Deep CNNs (5k–160M parameters) achieve high sensitivity but lack generalization [7].</a:t>
            </a:r>
          </a:p>
          <a:p>
            <a:pPr algn="l" marL="604519" indent="-302260" lvl="1">
              <a:lnSpc>
                <a:spcPts val="3471"/>
              </a:lnSpc>
              <a:buFont typeface="Arial"/>
              <a:buChar char="•"/>
            </a:pPr>
            <a:r>
              <a:rPr lang="en-US" sz="2799">
                <a:solidFill>
                  <a:srgbClr val="031862"/>
                </a:solidFill>
                <a:latin typeface="DM Sans"/>
                <a:ea typeface="DM Sans"/>
                <a:cs typeface="DM Sans"/>
                <a:sym typeface="DM Sans"/>
              </a:rPr>
              <a:t>CapsNets introduced dynamic routing to preserve spatial hierarchies [4].</a:t>
            </a:r>
          </a:p>
          <a:p>
            <a:pPr algn="l" marL="604519" indent="-302260" lvl="1">
              <a:lnSpc>
                <a:spcPts val="3471"/>
              </a:lnSpc>
              <a:buFont typeface="Arial"/>
              <a:buChar char="•"/>
            </a:pPr>
            <a:r>
              <a:rPr lang="en-US" sz="2799">
                <a:solidFill>
                  <a:srgbClr val="031862"/>
                </a:solidFill>
                <a:latin typeface="DM Sans"/>
                <a:ea typeface="DM Sans"/>
                <a:cs typeface="DM Sans"/>
                <a:sym typeface="DM Sans"/>
              </a:rPr>
              <a:t>Studies like LUNA16 benchmarked lung nodule detection [6].</a:t>
            </a:r>
          </a:p>
          <a:p>
            <a:pPr algn="l" marL="604519" indent="-302260" lvl="1">
              <a:lnSpc>
                <a:spcPts val="3471"/>
              </a:lnSpc>
              <a:buFont typeface="Arial"/>
              <a:buChar char="•"/>
            </a:pPr>
            <a:r>
              <a:rPr lang="en-US" sz="2799">
                <a:solidFill>
                  <a:srgbClr val="031862"/>
                </a:solidFill>
                <a:latin typeface="DM Sans"/>
                <a:ea typeface="DM Sans"/>
                <a:cs typeface="DM Sans"/>
                <a:sym typeface="DM Sans"/>
              </a:rPr>
              <a:t>•• Research gap: lack of comparative analysis between CNN and CapsNet.</a:t>
            </a:r>
          </a:p>
        </p:txBody>
      </p:sp>
      <p:sp>
        <p:nvSpPr>
          <p:cNvPr name="TextBox 8" id="8"/>
          <p:cNvSpPr txBox="true"/>
          <p:nvPr/>
        </p:nvSpPr>
        <p:spPr>
          <a:xfrm rot="0">
            <a:off x="637788" y="1294486"/>
            <a:ext cx="8634327" cy="1266825"/>
          </a:xfrm>
          <a:prstGeom prst="rect">
            <a:avLst/>
          </a:prstGeom>
        </p:spPr>
        <p:txBody>
          <a:bodyPr anchor="t" rtlCol="false" tIns="0" lIns="0" bIns="0" rIns="0">
            <a:spAutoFit/>
          </a:bodyPr>
          <a:lstStyle/>
          <a:p>
            <a:pPr algn="ctr">
              <a:lnSpc>
                <a:spcPts val="10499"/>
              </a:lnSpc>
            </a:pPr>
            <a:r>
              <a:rPr lang="en-US" sz="7499" b="true">
                <a:solidFill>
                  <a:srgbClr val="031862"/>
                </a:solidFill>
                <a:latin typeface="Roca Two Bold"/>
                <a:ea typeface="Roca Two Bold"/>
                <a:cs typeface="Roca Two Bold"/>
                <a:sym typeface="Roca Two Bold"/>
              </a:rPr>
              <a:t>Literature Survey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288338" y="7627569"/>
            <a:ext cx="7425813" cy="3657950"/>
          </a:xfrm>
          <a:custGeom>
            <a:avLst/>
            <a:gdLst/>
            <a:ahLst/>
            <a:cxnLst/>
            <a:rect r="r" b="b" t="t" l="l"/>
            <a:pathLst>
              <a:path h="3657950" w="7425813">
                <a:moveTo>
                  <a:pt x="0" y="0"/>
                </a:moveTo>
                <a:lnTo>
                  <a:pt x="7425812" y="0"/>
                </a:lnTo>
                <a:lnTo>
                  <a:pt x="7425812" y="3657949"/>
                </a:lnTo>
                <a:lnTo>
                  <a:pt x="0" y="3657949"/>
                </a:lnTo>
                <a:lnTo>
                  <a:pt x="0" y="0"/>
                </a:lnTo>
                <a:close/>
              </a:path>
            </a:pathLst>
          </a:custGeom>
          <a:blipFill>
            <a:blip r:embed="rId2">
              <a:extLst>
                <a:ext uri="{96DAC541-7B7A-43D3-8B79-37D633B846F1}">
                  <asvg:svgBlip xmlns:asvg="http://schemas.microsoft.com/office/drawing/2016/SVG/main" r:embed="rId3"/>
                </a:ext>
              </a:extLst>
            </a:blip>
            <a:stretch>
              <a:fillRect l="0" t="-24086" r="0" b="0"/>
            </a:stretch>
          </a:blipFill>
        </p:spPr>
      </p:sp>
      <p:sp>
        <p:nvSpPr>
          <p:cNvPr name="Freeform 3" id="3"/>
          <p:cNvSpPr/>
          <p:nvPr/>
        </p:nvSpPr>
        <p:spPr>
          <a:xfrm flipH="false" flipV="false" rot="0">
            <a:off x="-3856383" y="7479932"/>
            <a:ext cx="7712766" cy="3196934"/>
          </a:xfrm>
          <a:custGeom>
            <a:avLst/>
            <a:gdLst/>
            <a:ahLst/>
            <a:cxnLst/>
            <a:rect r="r" b="b" t="t" l="l"/>
            <a:pathLst>
              <a:path h="3196934" w="7712766">
                <a:moveTo>
                  <a:pt x="0" y="0"/>
                </a:moveTo>
                <a:lnTo>
                  <a:pt x="7712766" y="0"/>
                </a:lnTo>
                <a:lnTo>
                  <a:pt x="7712766" y="3196935"/>
                </a:lnTo>
                <a:lnTo>
                  <a:pt x="0" y="3196935"/>
                </a:lnTo>
                <a:lnTo>
                  <a:pt x="0" y="0"/>
                </a:lnTo>
                <a:close/>
              </a:path>
            </a:pathLst>
          </a:custGeom>
          <a:blipFill>
            <a:blip r:embed="rId4">
              <a:extLst>
                <a:ext uri="{96DAC541-7B7A-43D3-8B79-37D633B846F1}">
                  <asvg:svgBlip xmlns:asvg="http://schemas.microsoft.com/office/drawing/2016/SVG/main" r:embed="rId5"/>
                </a:ext>
              </a:extLst>
            </a:blip>
            <a:stretch>
              <a:fillRect l="0" t="-15199" r="0" b="0"/>
            </a:stretch>
          </a:blipFill>
        </p:spPr>
      </p:sp>
      <p:grpSp>
        <p:nvGrpSpPr>
          <p:cNvPr name="Group 4" id="4"/>
          <p:cNvGrpSpPr/>
          <p:nvPr/>
        </p:nvGrpSpPr>
        <p:grpSpPr>
          <a:xfrm rot="0">
            <a:off x="1405251" y="3840644"/>
            <a:ext cx="6834340" cy="4994800"/>
            <a:chOff x="0" y="0"/>
            <a:chExt cx="1058818" cy="773825"/>
          </a:xfrm>
        </p:grpSpPr>
        <p:sp>
          <p:nvSpPr>
            <p:cNvPr name="Freeform 5" id="5"/>
            <p:cNvSpPr/>
            <p:nvPr/>
          </p:nvSpPr>
          <p:spPr>
            <a:xfrm flipH="false" flipV="false" rot="0">
              <a:off x="0" y="0"/>
              <a:ext cx="1058818" cy="773825"/>
            </a:xfrm>
            <a:custGeom>
              <a:avLst/>
              <a:gdLst/>
              <a:ahLst/>
              <a:cxnLst/>
              <a:rect r="r" b="b" t="t" l="l"/>
              <a:pathLst>
                <a:path h="773825" w="1058818">
                  <a:moveTo>
                    <a:pt x="26054" y="0"/>
                  </a:moveTo>
                  <a:lnTo>
                    <a:pt x="1032764" y="0"/>
                  </a:lnTo>
                  <a:cubicBezTo>
                    <a:pt x="1039674" y="0"/>
                    <a:pt x="1046301" y="2745"/>
                    <a:pt x="1051187" y="7631"/>
                  </a:cubicBezTo>
                  <a:cubicBezTo>
                    <a:pt x="1056073" y="12517"/>
                    <a:pt x="1058818" y="19144"/>
                    <a:pt x="1058818" y="26054"/>
                  </a:cubicBezTo>
                  <a:lnTo>
                    <a:pt x="1058818" y="747771"/>
                  </a:lnTo>
                  <a:cubicBezTo>
                    <a:pt x="1058818" y="754681"/>
                    <a:pt x="1056073" y="761308"/>
                    <a:pt x="1051187" y="766194"/>
                  </a:cubicBezTo>
                  <a:cubicBezTo>
                    <a:pt x="1046301" y="771080"/>
                    <a:pt x="1039674" y="773825"/>
                    <a:pt x="1032764" y="773825"/>
                  </a:cubicBezTo>
                  <a:lnTo>
                    <a:pt x="26054" y="773825"/>
                  </a:lnTo>
                  <a:cubicBezTo>
                    <a:pt x="19144" y="773825"/>
                    <a:pt x="12517" y="771080"/>
                    <a:pt x="7631" y="766194"/>
                  </a:cubicBezTo>
                  <a:cubicBezTo>
                    <a:pt x="2745" y="761308"/>
                    <a:pt x="0" y="754681"/>
                    <a:pt x="0" y="747771"/>
                  </a:cubicBezTo>
                  <a:lnTo>
                    <a:pt x="0" y="26054"/>
                  </a:lnTo>
                  <a:cubicBezTo>
                    <a:pt x="0" y="19144"/>
                    <a:pt x="2745" y="12517"/>
                    <a:pt x="7631" y="7631"/>
                  </a:cubicBezTo>
                  <a:cubicBezTo>
                    <a:pt x="12517" y="2745"/>
                    <a:pt x="19144" y="0"/>
                    <a:pt x="26054" y="0"/>
                  </a:cubicBezTo>
                  <a:close/>
                </a:path>
              </a:pathLst>
            </a:custGeom>
            <a:blipFill>
              <a:blip r:embed="rId6"/>
              <a:stretch>
                <a:fillRect l="-4847" t="0" r="-4847" b="0"/>
              </a:stretch>
            </a:blipFill>
          </p:spPr>
        </p:sp>
      </p:grpSp>
      <p:sp>
        <p:nvSpPr>
          <p:cNvPr name="Freeform 6" id="6"/>
          <p:cNvSpPr/>
          <p:nvPr/>
        </p:nvSpPr>
        <p:spPr>
          <a:xfrm flipH="true" flipV="false" rot="0">
            <a:off x="14050213" y="-111221"/>
            <a:ext cx="4678372" cy="1286552"/>
          </a:xfrm>
          <a:custGeom>
            <a:avLst/>
            <a:gdLst/>
            <a:ahLst/>
            <a:cxnLst/>
            <a:rect r="r" b="b" t="t" l="l"/>
            <a:pathLst>
              <a:path h="1286552" w="4678372">
                <a:moveTo>
                  <a:pt x="4678371" y="0"/>
                </a:moveTo>
                <a:lnTo>
                  <a:pt x="0" y="0"/>
                </a:lnTo>
                <a:lnTo>
                  <a:pt x="0" y="1286552"/>
                </a:lnTo>
                <a:lnTo>
                  <a:pt x="4678371" y="1286552"/>
                </a:lnTo>
                <a:lnTo>
                  <a:pt x="4678371"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850998" y="-1883557"/>
            <a:ext cx="4073652" cy="4114800"/>
          </a:xfrm>
          <a:custGeom>
            <a:avLst/>
            <a:gdLst/>
            <a:ahLst/>
            <a:cxnLst/>
            <a:rect r="r" b="b" t="t" l="l"/>
            <a:pathLst>
              <a:path h="4114800" w="4073652">
                <a:moveTo>
                  <a:pt x="0" y="0"/>
                </a:moveTo>
                <a:lnTo>
                  <a:pt x="4073652" y="0"/>
                </a:lnTo>
                <a:lnTo>
                  <a:pt x="4073652"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1405251" y="1541950"/>
            <a:ext cx="7336214" cy="1302386"/>
          </a:xfrm>
          <a:prstGeom prst="rect">
            <a:avLst/>
          </a:prstGeom>
        </p:spPr>
        <p:txBody>
          <a:bodyPr anchor="t" rtlCol="false" tIns="0" lIns="0" bIns="0" rIns="0">
            <a:spAutoFit/>
          </a:bodyPr>
          <a:lstStyle/>
          <a:p>
            <a:pPr algn="l">
              <a:lnSpc>
                <a:spcPts val="10639"/>
              </a:lnSpc>
            </a:pPr>
            <a:r>
              <a:rPr lang="en-US" sz="7599" b="true">
                <a:solidFill>
                  <a:srgbClr val="031862"/>
                </a:solidFill>
                <a:latin typeface="Roca Two Bold"/>
                <a:ea typeface="Roca Two Bold"/>
                <a:cs typeface="Roca Two Bold"/>
                <a:sym typeface="Roca Two Bold"/>
              </a:rPr>
              <a:t>Methodology</a:t>
            </a:r>
          </a:p>
        </p:txBody>
      </p:sp>
      <p:sp>
        <p:nvSpPr>
          <p:cNvPr name="TextBox 9" id="9"/>
          <p:cNvSpPr txBox="true"/>
          <p:nvPr/>
        </p:nvSpPr>
        <p:spPr>
          <a:xfrm rot="0">
            <a:off x="8741466" y="3773969"/>
            <a:ext cx="8907179" cy="3114274"/>
          </a:xfrm>
          <a:prstGeom prst="rect">
            <a:avLst/>
          </a:prstGeom>
        </p:spPr>
        <p:txBody>
          <a:bodyPr anchor="t" rtlCol="false" tIns="0" lIns="0" bIns="0" rIns="0">
            <a:spAutoFit/>
          </a:bodyPr>
          <a:lstStyle/>
          <a:p>
            <a:pPr algn="l" marL="771757" indent="-385879" lvl="1">
              <a:lnSpc>
                <a:spcPts val="5004"/>
              </a:lnSpc>
              <a:buFont typeface="Arial"/>
              <a:buChar char="•"/>
            </a:pPr>
            <a:r>
              <a:rPr lang="en-US" sz="3574">
                <a:solidFill>
                  <a:srgbClr val="031862"/>
                </a:solidFill>
                <a:latin typeface="DM Sans"/>
                <a:ea typeface="DM Sans"/>
                <a:cs typeface="DM Sans"/>
                <a:sym typeface="DM Sans"/>
              </a:rPr>
              <a:t>Dataset Collection &amp; Preprocessing</a:t>
            </a:r>
          </a:p>
          <a:p>
            <a:pPr algn="l" marL="771757" indent="-385879" lvl="1">
              <a:lnSpc>
                <a:spcPts val="5004"/>
              </a:lnSpc>
              <a:buFont typeface="Arial"/>
              <a:buChar char="•"/>
            </a:pPr>
            <a:r>
              <a:rPr lang="en-US" sz="3574">
                <a:solidFill>
                  <a:srgbClr val="031862"/>
                </a:solidFill>
                <a:latin typeface="DM Sans"/>
                <a:ea typeface="DM Sans"/>
                <a:cs typeface="DM Sans"/>
                <a:sym typeface="DM Sans"/>
              </a:rPr>
              <a:t>CapsNet Architecture Design</a:t>
            </a:r>
          </a:p>
          <a:p>
            <a:pPr algn="l" marL="771757" indent="-385879" lvl="1">
              <a:lnSpc>
                <a:spcPts val="5004"/>
              </a:lnSpc>
              <a:buFont typeface="Arial"/>
              <a:buChar char="•"/>
            </a:pPr>
            <a:r>
              <a:rPr lang="en-US" sz="3574">
                <a:solidFill>
                  <a:srgbClr val="031862"/>
                </a:solidFill>
                <a:latin typeface="DM Sans"/>
                <a:ea typeface="DM Sans"/>
                <a:cs typeface="DM Sans"/>
                <a:sym typeface="DM Sans"/>
              </a:rPr>
              <a:t>Data Augmentation &amp; Training</a:t>
            </a:r>
          </a:p>
          <a:p>
            <a:pPr algn="l" marL="771757" indent="-385879" lvl="1">
              <a:lnSpc>
                <a:spcPts val="5004"/>
              </a:lnSpc>
              <a:buFont typeface="Arial"/>
              <a:buChar char="•"/>
            </a:pPr>
            <a:r>
              <a:rPr lang="en-US" sz="3574">
                <a:solidFill>
                  <a:srgbClr val="031862"/>
                </a:solidFill>
                <a:latin typeface="DM Sans"/>
                <a:ea typeface="DM Sans"/>
                <a:cs typeface="DM Sans"/>
                <a:sym typeface="DM Sans"/>
              </a:rPr>
              <a:t>Model Development &amp; Comparison</a:t>
            </a:r>
          </a:p>
          <a:p>
            <a:pPr algn="l" marL="771757" indent="-385879" lvl="1">
              <a:lnSpc>
                <a:spcPts val="5004"/>
              </a:lnSpc>
              <a:buFont typeface="Arial"/>
              <a:buChar char="•"/>
            </a:pPr>
            <a:r>
              <a:rPr lang="en-US" sz="3574">
                <a:solidFill>
                  <a:srgbClr val="031862"/>
                </a:solidFill>
                <a:latin typeface="DM Sans"/>
                <a:ea typeface="DM Sans"/>
                <a:cs typeface="DM Sans"/>
                <a:sym typeface="DM Sans"/>
              </a:rPr>
              <a:t>Evaluation &amp; Analysis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288338" y="7627569"/>
            <a:ext cx="7425813" cy="3657950"/>
          </a:xfrm>
          <a:custGeom>
            <a:avLst/>
            <a:gdLst/>
            <a:ahLst/>
            <a:cxnLst/>
            <a:rect r="r" b="b" t="t" l="l"/>
            <a:pathLst>
              <a:path h="3657950" w="7425813">
                <a:moveTo>
                  <a:pt x="0" y="0"/>
                </a:moveTo>
                <a:lnTo>
                  <a:pt x="7425812" y="0"/>
                </a:lnTo>
                <a:lnTo>
                  <a:pt x="7425812" y="3657949"/>
                </a:lnTo>
                <a:lnTo>
                  <a:pt x="0" y="3657949"/>
                </a:lnTo>
                <a:lnTo>
                  <a:pt x="0" y="0"/>
                </a:lnTo>
                <a:close/>
              </a:path>
            </a:pathLst>
          </a:custGeom>
          <a:blipFill>
            <a:blip r:embed="rId2">
              <a:extLst>
                <a:ext uri="{96DAC541-7B7A-43D3-8B79-37D633B846F1}">
                  <asvg:svgBlip xmlns:asvg="http://schemas.microsoft.com/office/drawing/2016/SVG/main" r:embed="rId3"/>
                </a:ext>
              </a:extLst>
            </a:blip>
            <a:stretch>
              <a:fillRect l="0" t="-24086" r="0" b="0"/>
            </a:stretch>
          </a:blipFill>
        </p:spPr>
      </p:sp>
      <p:sp>
        <p:nvSpPr>
          <p:cNvPr name="Freeform 3" id="3"/>
          <p:cNvSpPr/>
          <p:nvPr/>
        </p:nvSpPr>
        <p:spPr>
          <a:xfrm flipH="false" flipV="false" rot="0">
            <a:off x="-3856383" y="7479932"/>
            <a:ext cx="7712766" cy="3196934"/>
          </a:xfrm>
          <a:custGeom>
            <a:avLst/>
            <a:gdLst/>
            <a:ahLst/>
            <a:cxnLst/>
            <a:rect r="r" b="b" t="t" l="l"/>
            <a:pathLst>
              <a:path h="3196934" w="7712766">
                <a:moveTo>
                  <a:pt x="0" y="0"/>
                </a:moveTo>
                <a:lnTo>
                  <a:pt x="7712766" y="0"/>
                </a:lnTo>
                <a:lnTo>
                  <a:pt x="7712766" y="3196935"/>
                </a:lnTo>
                <a:lnTo>
                  <a:pt x="0" y="3196935"/>
                </a:lnTo>
                <a:lnTo>
                  <a:pt x="0" y="0"/>
                </a:lnTo>
                <a:close/>
              </a:path>
            </a:pathLst>
          </a:custGeom>
          <a:blipFill>
            <a:blip r:embed="rId4">
              <a:extLst>
                <a:ext uri="{96DAC541-7B7A-43D3-8B79-37D633B846F1}">
                  <asvg:svgBlip xmlns:asvg="http://schemas.microsoft.com/office/drawing/2016/SVG/main" r:embed="rId5"/>
                </a:ext>
              </a:extLst>
            </a:blip>
            <a:stretch>
              <a:fillRect l="0" t="-15199" r="0" b="0"/>
            </a:stretch>
          </a:blipFill>
        </p:spPr>
      </p:sp>
      <p:grpSp>
        <p:nvGrpSpPr>
          <p:cNvPr name="Group 4" id="4"/>
          <p:cNvGrpSpPr/>
          <p:nvPr/>
        </p:nvGrpSpPr>
        <p:grpSpPr>
          <a:xfrm rot="0">
            <a:off x="1405251" y="3840644"/>
            <a:ext cx="6834340" cy="4994800"/>
            <a:chOff x="0" y="0"/>
            <a:chExt cx="1058818" cy="773825"/>
          </a:xfrm>
        </p:grpSpPr>
        <p:sp>
          <p:nvSpPr>
            <p:cNvPr name="Freeform 5" id="5"/>
            <p:cNvSpPr/>
            <p:nvPr/>
          </p:nvSpPr>
          <p:spPr>
            <a:xfrm flipH="false" flipV="false" rot="0">
              <a:off x="0" y="0"/>
              <a:ext cx="1058818" cy="773825"/>
            </a:xfrm>
            <a:custGeom>
              <a:avLst/>
              <a:gdLst/>
              <a:ahLst/>
              <a:cxnLst/>
              <a:rect r="r" b="b" t="t" l="l"/>
              <a:pathLst>
                <a:path h="773825" w="1058818">
                  <a:moveTo>
                    <a:pt x="26054" y="0"/>
                  </a:moveTo>
                  <a:lnTo>
                    <a:pt x="1032764" y="0"/>
                  </a:lnTo>
                  <a:cubicBezTo>
                    <a:pt x="1039674" y="0"/>
                    <a:pt x="1046301" y="2745"/>
                    <a:pt x="1051187" y="7631"/>
                  </a:cubicBezTo>
                  <a:cubicBezTo>
                    <a:pt x="1056073" y="12517"/>
                    <a:pt x="1058818" y="19144"/>
                    <a:pt x="1058818" y="26054"/>
                  </a:cubicBezTo>
                  <a:lnTo>
                    <a:pt x="1058818" y="747771"/>
                  </a:lnTo>
                  <a:cubicBezTo>
                    <a:pt x="1058818" y="754681"/>
                    <a:pt x="1056073" y="761308"/>
                    <a:pt x="1051187" y="766194"/>
                  </a:cubicBezTo>
                  <a:cubicBezTo>
                    <a:pt x="1046301" y="771080"/>
                    <a:pt x="1039674" y="773825"/>
                    <a:pt x="1032764" y="773825"/>
                  </a:cubicBezTo>
                  <a:lnTo>
                    <a:pt x="26054" y="773825"/>
                  </a:lnTo>
                  <a:cubicBezTo>
                    <a:pt x="19144" y="773825"/>
                    <a:pt x="12517" y="771080"/>
                    <a:pt x="7631" y="766194"/>
                  </a:cubicBezTo>
                  <a:cubicBezTo>
                    <a:pt x="2745" y="761308"/>
                    <a:pt x="0" y="754681"/>
                    <a:pt x="0" y="747771"/>
                  </a:cubicBezTo>
                  <a:lnTo>
                    <a:pt x="0" y="26054"/>
                  </a:lnTo>
                  <a:cubicBezTo>
                    <a:pt x="0" y="19144"/>
                    <a:pt x="2745" y="12517"/>
                    <a:pt x="7631" y="7631"/>
                  </a:cubicBezTo>
                  <a:cubicBezTo>
                    <a:pt x="12517" y="2745"/>
                    <a:pt x="19144" y="0"/>
                    <a:pt x="26054" y="0"/>
                  </a:cubicBezTo>
                  <a:close/>
                </a:path>
              </a:pathLst>
            </a:custGeom>
            <a:blipFill>
              <a:blip r:embed="rId6"/>
              <a:stretch>
                <a:fillRect l="-11415" t="0" r="-11415" b="0"/>
              </a:stretch>
            </a:blipFill>
          </p:spPr>
        </p:sp>
      </p:grpSp>
      <p:sp>
        <p:nvSpPr>
          <p:cNvPr name="Freeform 6" id="6"/>
          <p:cNvSpPr/>
          <p:nvPr/>
        </p:nvSpPr>
        <p:spPr>
          <a:xfrm flipH="true" flipV="false" rot="0">
            <a:off x="14050213" y="-111221"/>
            <a:ext cx="4678372" cy="1286552"/>
          </a:xfrm>
          <a:custGeom>
            <a:avLst/>
            <a:gdLst/>
            <a:ahLst/>
            <a:cxnLst/>
            <a:rect r="r" b="b" t="t" l="l"/>
            <a:pathLst>
              <a:path h="1286552" w="4678372">
                <a:moveTo>
                  <a:pt x="4678371" y="0"/>
                </a:moveTo>
                <a:lnTo>
                  <a:pt x="0" y="0"/>
                </a:lnTo>
                <a:lnTo>
                  <a:pt x="0" y="1286552"/>
                </a:lnTo>
                <a:lnTo>
                  <a:pt x="4678371" y="1286552"/>
                </a:lnTo>
                <a:lnTo>
                  <a:pt x="4678371"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850998" y="-1883557"/>
            <a:ext cx="4073652" cy="4114800"/>
          </a:xfrm>
          <a:custGeom>
            <a:avLst/>
            <a:gdLst/>
            <a:ahLst/>
            <a:cxnLst/>
            <a:rect r="r" b="b" t="t" l="l"/>
            <a:pathLst>
              <a:path h="4114800" w="4073652">
                <a:moveTo>
                  <a:pt x="0" y="0"/>
                </a:moveTo>
                <a:lnTo>
                  <a:pt x="4073652" y="0"/>
                </a:lnTo>
                <a:lnTo>
                  <a:pt x="4073652"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1405251" y="1541950"/>
            <a:ext cx="13529085" cy="1302386"/>
          </a:xfrm>
          <a:prstGeom prst="rect">
            <a:avLst/>
          </a:prstGeom>
        </p:spPr>
        <p:txBody>
          <a:bodyPr anchor="t" rtlCol="false" tIns="0" lIns="0" bIns="0" rIns="0">
            <a:spAutoFit/>
          </a:bodyPr>
          <a:lstStyle/>
          <a:p>
            <a:pPr algn="l">
              <a:lnSpc>
                <a:spcPts val="10639"/>
              </a:lnSpc>
            </a:pPr>
            <a:r>
              <a:rPr lang="en-US" sz="7599" b="true">
                <a:solidFill>
                  <a:srgbClr val="031862"/>
                </a:solidFill>
                <a:latin typeface="Roca Two Bold"/>
                <a:ea typeface="Roca Two Bold"/>
                <a:cs typeface="Roca Two Bold"/>
                <a:sym typeface="Roca Two Bold"/>
              </a:rPr>
              <a:t>Dataset and Preprocessing</a:t>
            </a:r>
          </a:p>
        </p:txBody>
      </p:sp>
      <p:sp>
        <p:nvSpPr>
          <p:cNvPr name="TextBox 9" id="9"/>
          <p:cNvSpPr txBox="true"/>
          <p:nvPr/>
        </p:nvSpPr>
        <p:spPr>
          <a:xfrm rot="0">
            <a:off x="8239591" y="3764444"/>
            <a:ext cx="8791824" cy="3313451"/>
          </a:xfrm>
          <a:prstGeom prst="rect">
            <a:avLst/>
          </a:prstGeom>
        </p:spPr>
        <p:txBody>
          <a:bodyPr anchor="t" rtlCol="false" tIns="0" lIns="0" bIns="0" rIns="0">
            <a:spAutoFit/>
          </a:bodyPr>
          <a:lstStyle/>
          <a:p>
            <a:pPr algn="l" marL="818479" indent="-409240" lvl="1">
              <a:lnSpc>
                <a:spcPts val="5307"/>
              </a:lnSpc>
              <a:buFont typeface="Arial"/>
              <a:buChar char="•"/>
            </a:pPr>
            <a:r>
              <a:rPr lang="en-US" sz="3791">
                <a:solidFill>
                  <a:srgbClr val="031862"/>
                </a:solidFill>
                <a:latin typeface="DM Sans"/>
                <a:ea typeface="DM Sans"/>
                <a:cs typeface="DM Sans"/>
                <a:sym typeface="DM Sans"/>
              </a:rPr>
              <a:t>Dataset: LIDC-IDRI (1018 CT scans)</a:t>
            </a:r>
          </a:p>
          <a:p>
            <a:pPr algn="l" marL="818479" indent="-409240" lvl="1">
              <a:lnSpc>
                <a:spcPts val="5307"/>
              </a:lnSpc>
              <a:buFont typeface="Arial"/>
              <a:buChar char="•"/>
            </a:pPr>
            <a:r>
              <a:rPr lang="en-US" sz="3791">
                <a:solidFill>
                  <a:srgbClr val="031862"/>
                </a:solidFill>
                <a:latin typeface="DM Sans"/>
                <a:ea typeface="DM Sans"/>
                <a:cs typeface="DM Sans"/>
                <a:sym typeface="DM Sans"/>
              </a:rPr>
              <a:t>Preprocessing: image resizing, normalization, grayscale conversion</a:t>
            </a:r>
          </a:p>
          <a:p>
            <a:pPr algn="l" marL="818479" indent="-409240" lvl="1">
              <a:lnSpc>
                <a:spcPts val="5307"/>
              </a:lnSpc>
              <a:buFont typeface="Arial"/>
              <a:buChar char="•"/>
            </a:pPr>
            <a:r>
              <a:rPr lang="en-US" sz="3791">
                <a:solidFill>
                  <a:srgbClr val="031862"/>
                </a:solidFill>
                <a:latin typeface="DM Sans"/>
                <a:ea typeface="DM Sans"/>
                <a:cs typeface="DM Sans"/>
                <a:sym typeface="DM Sans"/>
              </a:rPr>
              <a:t>Augmentation: rotation, flipping, contrast adjustment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DAG25n3hU2c</dc:identifier>
  <dcterms:modified xsi:type="dcterms:W3CDTF">2011-08-01T06:04:30Z</dcterms:modified>
  <cp:revision>1</cp:revision>
  <dc:title>Early Detection of Lung Cancer Nodules through Capsule Neural Network</dc:title>
</cp:coreProperties>
</file>